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8ECFA"/>
    <a:srgbClr val="E0D4BE"/>
    <a:srgbClr val="CC3399"/>
    <a:srgbClr val="E7EDB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7958D-3B8E-47E0-8966-AB7EB5F6ED5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EF17C-0F1B-46F2-818F-69C33981218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A3CFF-75C9-4E01-A44F-8E50B7D8EFD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D47B-04F6-4E96-9A95-D3F55397212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225D-EE0E-4F9A-9BFC-D5BE1956FFE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B23E6-3352-4F82-8856-CEB9AD66044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8170A-2C8E-4BDE-B4B8-433FC6B01EF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A7A29-18C8-4207-A86B-FC9DECC57E3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2931-3E57-435A-AEF6-96D806E0AAB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ACDB6-829C-46FE-8569-12E42C40F25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3EA3-EAE7-46EC-9786-B7D8F144F7F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4CDBE0D-25EC-43F6-AF79-88D5FBE57D28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700338" y="1341438"/>
            <a:ext cx="3865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3200">
                <a:solidFill>
                  <a:srgbClr val="FF3300"/>
                </a:solidFill>
              </a:rPr>
              <a:t>Да си припомним!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58888" y="3068638"/>
            <a:ext cx="7053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/>
              <a:t>Преразказва се съдържанието на приказката</a:t>
            </a:r>
          </a:p>
          <a:p>
            <a:r>
              <a:rPr lang="bg-BG"/>
              <a:t>със свои думи.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58888" y="3933825"/>
            <a:ext cx="675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/>
              <a:t>Предава се най-важното от съдържанието.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600200" y="4527550"/>
            <a:ext cx="561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/>
              <a:t>Думите на героите се преразказват.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051050" y="5157788"/>
            <a:ext cx="542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/>
              <a:t>Всяка част на преразказа започва </a:t>
            </a:r>
          </a:p>
          <a:p>
            <a:r>
              <a:rPr lang="bg-BG"/>
              <a:t>на нов ред.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68538" y="1268413"/>
            <a:ext cx="4719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  <a:latin typeface="Harlow Solid Italic" pitchFamily="82" charset="0"/>
              </a:rPr>
              <a:t>Да си разтълкуваме думите!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76375" y="3068638"/>
            <a:ext cx="500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падишах – титла на владетел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84300" y="3663950"/>
            <a:ext cx="6611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свита – група хора, които придружават </a:t>
            </a:r>
          </a:p>
          <a:p>
            <a:r>
              <a:rPr lang="bg-BG" i="1">
                <a:solidFill>
                  <a:srgbClr val="FF3300"/>
                </a:solidFill>
              </a:rPr>
              <a:t>важна личност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79613" y="4652963"/>
            <a:ext cx="524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родитба – плодородие, реколта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463800" y="1236663"/>
            <a:ext cx="366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2800" i="1">
                <a:solidFill>
                  <a:srgbClr val="FF3300"/>
                </a:solidFill>
              </a:rPr>
              <a:t>Да съставим план!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58888" y="2924175"/>
            <a:ext cx="7131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1.Падишахът видял грохнал старец да сади</a:t>
            </a:r>
          </a:p>
          <a:p>
            <a:r>
              <a:rPr lang="bg-BG" i="1">
                <a:solidFill>
                  <a:srgbClr val="FF3300"/>
                </a:solidFill>
              </a:rPr>
              <a:t>   маслиново дърво.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31913" y="3789363"/>
            <a:ext cx="678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2.Учуденият падишах заговорил стареца.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4300" y="4456113"/>
            <a:ext cx="6202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3.Падишахът възнаградил стареца за</a:t>
            </a:r>
          </a:p>
          <a:p>
            <a:r>
              <a:rPr lang="bg-BG" i="1">
                <a:solidFill>
                  <a:srgbClr val="FF3300"/>
                </a:solidFill>
              </a:rPr>
              <a:t>  остроумните му отговори.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16013" y="908050"/>
            <a:ext cx="7131050" cy="822325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1.Падишахът видял грохнал старец да сади</a:t>
            </a:r>
          </a:p>
          <a:p>
            <a:r>
              <a:rPr lang="bg-BG" i="1">
                <a:solidFill>
                  <a:srgbClr val="FF3300"/>
                </a:solidFill>
              </a:rPr>
              <a:t>   маслиново дърво.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2636838"/>
            <a:ext cx="9144000" cy="1552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>
                <a:solidFill>
                  <a:srgbClr val="FF3300"/>
                </a:solidFill>
              </a:rPr>
              <a:t>Веднъж падишахът минавал със свитата си през полето.И що да види:някакъв грохнал старец сади маслиново дръвче.Учудил се падишахът, приближил се и попитал: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71550" y="1125538"/>
            <a:ext cx="6786563" cy="457200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2.Учуденият падишах заговорил стареца.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133600"/>
            <a:ext cx="9144000" cy="3378200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>
                <a:solidFill>
                  <a:schemeClr val="accent2"/>
                </a:solidFill>
              </a:rPr>
              <a:t>Белобради старче, какво правиш в тая жега?Отдавна ти е време за отдих, а ти все се трудиш!Освен това и не се знае ще доживееш ли деня, в който това дърво ще даде плодове.</a:t>
            </a:r>
          </a:p>
          <a:p>
            <a:r>
              <a:rPr lang="bg-BG">
                <a:solidFill>
                  <a:schemeClr val="accent2"/>
                </a:solidFill>
              </a:rPr>
              <a:t>- О, всемогъщи повелителю!Та нали този свят е подреден така, че един да сади дървета, а друг да обира плодовете.Но все пак се надявам, че ще доживея деня, в който дървото ще даде плодове – добавил с усмивка старецът</a:t>
            </a:r>
            <a:r>
              <a:rPr lang="bg-BG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5"/>
            <a:ext cx="9144000" cy="6778625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76375" y="981075"/>
            <a:ext cx="6202363" cy="822325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3.Падишахът възнаградил стареца за</a:t>
            </a:r>
          </a:p>
          <a:p>
            <a:r>
              <a:rPr lang="bg-BG" i="1">
                <a:solidFill>
                  <a:srgbClr val="FF3300"/>
                </a:solidFill>
              </a:rPr>
              <a:t>  остроумните му отговори.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2133600"/>
            <a:ext cx="9144000" cy="4473575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>
                <a:solidFill>
                  <a:srgbClr val="CC3399"/>
                </a:solidFill>
              </a:rPr>
              <a:t>Падишахът харесал този отговор и хвърлил една кесия с пари на сиромаха.</a:t>
            </a:r>
          </a:p>
          <a:p>
            <a:r>
              <a:rPr lang="bg-BG">
                <a:solidFill>
                  <a:srgbClr val="CC3399"/>
                </a:solidFill>
              </a:rPr>
              <a:t>Ето виждаш ли! – засмял се старецът. – Дървото вече започна да дава плодове.</a:t>
            </a:r>
          </a:p>
          <a:p>
            <a:r>
              <a:rPr lang="bg-BG">
                <a:solidFill>
                  <a:srgbClr val="CC3399"/>
                </a:solidFill>
              </a:rPr>
              <a:t>Засмял се падишахът и му хвърлил още една кесия.</a:t>
            </a:r>
          </a:p>
          <a:p>
            <a:r>
              <a:rPr lang="bg-BG">
                <a:solidFill>
                  <a:srgbClr val="CC3399"/>
                </a:solidFill>
              </a:rPr>
              <a:t>О, велики падишахо!Обърни внимание, че всичките дървета дават плод само веднъж в годината, а моето – два пъти!</a:t>
            </a:r>
          </a:p>
          <a:p>
            <a:r>
              <a:rPr lang="bg-BG">
                <a:solidFill>
                  <a:srgbClr val="CC3399"/>
                </a:solidFill>
              </a:rPr>
              <a:t>Тази шега още повече харесала на падишаха.Той хвърлил трета кесия на сиромаха и казал на своите спътници:</a:t>
            </a:r>
          </a:p>
          <a:p>
            <a:r>
              <a:rPr lang="bg-BG">
                <a:solidFill>
                  <a:srgbClr val="CC3399"/>
                </a:solidFill>
              </a:rPr>
              <a:t>- Да вървим, приятели!Иначе съвсем ще се разорим, ако постоим още при тоя старец.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03350" y="1125538"/>
            <a:ext cx="6046788" cy="457200"/>
          </a:xfrm>
          <a:prstGeom prst="rect">
            <a:avLst/>
          </a:prstGeom>
          <a:solidFill>
            <a:srgbClr val="E0D4BE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i="1">
                <a:solidFill>
                  <a:srgbClr val="FF3300"/>
                </a:solidFill>
              </a:rPr>
              <a:t>Думите на героите се преразказват!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750" y="2924175"/>
            <a:ext cx="8153400" cy="1187450"/>
          </a:xfrm>
          <a:prstGeom prst="rect">
            <a:avLst/>
          </a:prstGeom>
          <a:solidFill>
            <a:srgbClr val="E7EDB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/>
              <a:t>Падишахът попитал стареца защо му е да сади това</a:t>
            </a:r>
          </a:p>
          <a:p>
            <a:r>
              <a:rPr lang="bg-BG"/>
              <a:t>дърво, като не се знае дали ще доживее да бере </a:t>
            </a:r>
          </a:p>
          <a:p>
            <a:r>
              <a:rPr lang="bg-BG"/>
              <a:t>плодовете му.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19250" y="4221163"/>
            <a:ext cx="5472113" cy="1917700"/>
          </a:xfrm>
          <a:prstGeom prst="rect">
            <a:avLst/>
          </a:prstGeom>
          <a:solidFill>
            <a:srgbClr val="F8ECF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/>
              <a:t>Старецът отговорил, че в живота е така, един сади дървото, а друг обира плодовете.Той се надява да доживее деня, в който дървото ще роди плодове.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014886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19338" y="1017588"/>
            <a:ext cx="424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4000" i="1">
                <a:solidFill>
                  <a:srgbClr val="FF3300"/>
                </a:solidFill>
              </a:rPr>
              <a:t>Не забравяйте!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63713" y="4076700"/>
            <a:ext cx="563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3200" i="1">
                <a:solidFill>
                  <a:srgbClr val="FF3300"/>
                </a:solidFill>
              </a:rPr>
              <a:t>Всяко част на преразказа </a:t>
            </a:r>
          </a:p>
          <a:p>
            <a:r>
              <a:rPr lang="bg-BG" sz="3200" i="1">
                <a:solidFill>
                  <a:srgbClr val="FF3300"/>
                </a:solidFill>
              </a:rPr>
              <a:t>започва на нов ред!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779838" y="2492375"/>
            <a:ext cx="1368425" cy="136842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sz="5400">
                <a:solidFill>
                  <a:schemeClr val="tx2"/>
                </a:solidFill>
              </a:rPr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385</Words>
  <Application>Microsoft Office PowerPoint</Application>
  <PresentationFormat>Презентация на цял екран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COLORSIT</dc:creator>
  <cp:lastModifiedBy>Admin</cp:lastModifiedBy>
  <cp:revision>38</cp:revision>
  <dcterms:created xsi:type="dcterms:W3CDTF">2012-10-18T14:32:31Z</dcterms:created>
  <dcterms:modified xsi:type="dcterms:W3CDTF">2013-11-03T18:37:37Z</dcterms:modified>
</cp:coreProperties>
</file>