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65" r:id="rId2"/>
    <p:sldId id="285" r:id="rId3"/>
    <p:sldId id="274" r:id="rId4"/>
    <p:sldId id="300" r:id="rId5"/>
    <p:sldId id="272" r:id="rId6"/>
    <p:sldId id="299" r:id="rId7"/>
    <p:sldId id="301" r:id="rId8"/>
    <p:sldId id="305" r:id="rId9"/>
    <p:sldId id="304" r:id="rId10"/>
    <p:sldId id="307" r:id="rId11"/>
    <p:sldId id="309" r:id="rId12"/>
    <p:sldId id="286" r:id="rId13"/>
    <p:sldId id="311" r:id="rId14"/>
    <p:sldId id="312" r:id="rId15"/>
    <p:sldId id="315" r:id="rId16"/>
  </p:sldIdLst>
  <p:sldSz cx="9144000" cy="6858000" type="screen4x3"/>
  <p:notesSz cx="6858000" cy="9144000"/>
  <p:embeddedFontLst>
    <p:embeddedFont>
      <p:font typeface="Calibri" pitchFamily="34" charset="0"/>
      <p:regular r:id="rId18"/>
      <p:bold r:id="rId19"/>
      <p:italic r:id="rId20"/>
      <p:boldItalic r:id="rId21"/>
    </p:embeddedFont>
    <p:embeddedFont>
      <p:font typeface="Cambria Math" pitchFamily="18" charset="0"/>
      <p:regular r:id="rId22"/>
    </p:embeddedFont>
  </p:embeddedFontLst>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44"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EDE77-1C8A-4E98-BC4C-0F004EE1B065}" type="datetimeFigureOut">
              <a:rPr lang="bg-BG" smtClean="0"/>
              <a:pPr/>
              <a:t>3.11.2013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327F4-B178-4F46-AD29-376558158F5B}" type="slidenum">
              <a:rPr lang="bg-BG" smtClean="0"/>
              <a:pPr/>
              <a:t>‹#›</a:t>
            </a:fld>
            <a:endParaRPr lang="bg-BG"/>
          </a:p>
        </p:txBody>
      </p:sp>
    </p:spTree>
    <p:extLst>
      <p:ext uri="{BB962C8B-B14F-4D97-AF65-F5344CB8AC3E}">
        <p14:creationId xmlns:p14="http://schemas.microsoft.com/office/powerpoint/2010/main" xmlns="" val="219781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p>
            <a:fld id="{01FA3C84-8AE5-47DF-9E54-CAB3791A7E06}" type="datetimeFigureOut">
              <a:rPr lang="bg-BG" smtClean="0"/>
              <a:pPr/>
              <a:t>3.11.2013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155895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01FA3C84-8AE5-47DF-9E54-CAB3791A7E06}" type="datetimeFigureOut">
              <a:rPr lang="bg-BG" smtClean="0"/>
              <a:pPr/>
              <a:t>3.11.2013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271873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01FA3C84-8AE5-47DF-9E54-CAB3791A7E06}" type="datetimeFigureOut">
              <a:rPr lang="bg-BG" smtClean="0"/>
              <a:pPr/>
              <a:t>3.11.2013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293306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01FA3C84-8AE5-47DF-9E54-CAB3791A7E06}" type="datetimeFigureOut">
              <a:rPr lang="bg-BG" smtClean="0"/>
              <a:pPr/>
              <a:t>3.11.2013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429296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p>
            <a:fld id="{01FA3C84-8AE5-47DF-9E54-CAB3791A7E06}" type="datetimeFigureOut">
              <a:rPr lang="bg-BG" smtClean="0"/>
              <a:pPr/>
              <a:t>3.11.2013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306326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p>
            <a:fld id="{01FA3C84-8AE5-47DF-9E54-CAB3791A7E06}" type="datetimeFigureOut">
              <a:rPr lang="bg-BG" smtClean="0"/>
              <a:pPr/>
              <a:t>3.11.2013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5628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p>
            <a:fld id="{01FA3C84-8AE5-47DF-9E54-CAB3791A7E06}" type="datetimeFigureOut">
              <a:rPr lang="bg-BG" smtClean="0"/>
              <a:pPr/>
              <a:t>3.11.2013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93167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p>
            <a:fld id="{01FA3C84-8AE5-47DF-9E54-CAB3791A7E06}" type="datetimeFigureOut">
              <a:rPr lang="bg-BG" smtClean="0"/>
              <a:pPr/>
              <a:t>3.11.2013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75971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01FA3C84-8AE5-47DF-9E54-CAB3791A7E06}" type="datetimeFigureOut">
              <a:rPr lang="bg-BG" smtClean="0"/>
              <a:pPr/>
              <a:t>3.11.2013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372143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01FA3C84-8AE5-47DF-9E54-CAB3791A7E06}" type="datetimeFigureOut">
              <a:rPr lang="bg-BG" smtClean="0"/>
              <a:pPr/>
              <a:t>3.11.2013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269384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01FA3C84-8AE5-47DF-9E54-CAB3791A7E06}" type="datetimeFigureOut">
              <a:rPr lang="bg-BG" smtClean="0"/>
              <a:pPr/>
              <a:t>3.11.2013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74791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A3C84-8AE5-47DF-9E54-CAB3791A7E06}" type="datetimeFigureOut">
              <a:rPr lang="bg-BG" smtClean="0"/>
              <a:pPr/>
              <a:t>3.11.2013 г.</a:t>
            </a:fld>
            <a:endParaRPr lang="bg-BG"/>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D9893-ED4A-4C0B-A639-8DE92A32FE7A}" type="slidenum">
              <a:rPr lang="bg-BG" smtClean="0"/>
              <a:pPr/>
              <a:t>‹#›</a:t>
            </a:fld>
            <a:endParaRPr lang="bg-BG"/>
          </a:p>
        </p:txBody>
      </p:sp>
    </p:spTree>
    <p:extLst>
      <p:ext uri="{BB962C8B-B14F-4D97-AF65-F5344CB8AC3E}">
        <p14:creationId xmlns:p14="http://schemas.microsoft.com/office/powerpoint/2010/main" xmlns="" val="3677426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9.wdp"/></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10.wdp"/><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45.png"/><Relationship Id="rId3" Type="http://schemas.openxmlformats.org/officeDocument/2006/relationships/image" Target="../media/image8.png"/><Relationship Id="rId12" Type="http://schemas.microsoft.com/office/2007/relationships/hdphoto" Target="../media/hdphoto21.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4.png"/><Relationship Id="rId5" Type="http://schemas.microsoft.com/office/2007/relationships/hdphoto" Target="../media/hdphoto6.wdp"/><Relationship Id="rId10" Type="http://schemas.openxmlformats.org/officeDocument/2006/relationships/image" Target="../media/image43.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microsoft.com/office/2007/relationships/hdphoto" Target="../media/hdphoto22.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2.png"/><Relationship Id="rId7"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8.png"/><Relationship Id="rId5" Type="http://schemas.microsoft.com/office/2007/relationships/hdphoto" Target="../media/hdphoto10.wdp"/><Relationship Id="rId10" Type="http://schemas.openxmlformats.org/officeDocument/2006/relationships/image" Target="../media/image62.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6.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14.png"/><Relationship Id="rId4" Type="http://schemas.microsoft.com/office/2007/relationships/hdphoto" Target="../media/hdphoto11.wdp"/></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13" Type="http://schemas.microsoft.com/office/2007/relationships/hdphoto" Target="../media/hdphoto17.wdp"/><Relationship Id="rId3" Type="http://schemas.openxmlformats.org/officeDocument/2006/relationships/image" Target="../media/image8.png"/><Relationship Id="rId7" Type="http://schemas.openxmlformats.org/officeDocument/2006/relationships/image" Target="../media/image20.jpeg"/><Relationship Id="rId12" Type="http://schemas.openxmlformats.org/officeDocument/2006/relationships/image" Target="../media/image24.png"/><Relationship Id="rId2" Type="http://schemas.openxmlformats.org/officeDocument/2006/relationships/image" Target="../media/image1.jpeg"/><Relationship Id="rId16" Type="http://schemas.microsoft.com/office/2007/relationships/hdphoto" Target="../media/hdphoto10.wdp"/><Relationship Id="rId1" Type="http://schemas.openxmlformats.org/officeDocument/2006/relationships/slideLayout" Target="../slideLayouts/slideLayout7.xml"/><Relationship Id="rId6" Type="http://schemas.openxmlformats.org/officeDocument/2006/relationships/image" Target="../media/image19.jpeg"/><Relationship Id="rId11" Type="http://schemas.microsoft.com/office/2007/relationships/hdphoto" Target="../media/hdphoto16.wdp"/><Relationship Id="rId5" Type="http://schemas.microsoft.com/office/2007/relationships/hdphoto" Target="../media/hdphoto6.wdp"/><Relationship Id="rId10" Type="http://schemas.openxmlformats.org/officeDocument/2006/relationships/image" Target="../media/image23.png"/><Relationship Id="rId9" Type="http://schemas.openxmlformats.org/officeDocument/2006/relationships/image" Target="../media/image22.jpe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microsoft.com/office/2007/relationships/hdphoto" Target="../media/hdphoto10.wdp"/><Relationship Id="rId10" Type="http://schemas.openxmlformats.org/officeDocument/2006/relationships/image" Target="../media/image29.jpe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pic>
        <p:nvPicPr>
          <p:cNvPr id="10" name="Picture 3" descr="C:\Documents and Settings\VESI\Desktop\ЧО и ЧП - 3 клас\1_2eb1cd7116011604e3b4f8798decdfb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704" y="1978363"/>
            <a:ext cx="1793778" cy="2530757"/>
          </a:xfrm>
          <a:prstGeom prst="rect">
            <a:avLst/>
          </a:prstGeom>
          <a:noFill/>
          <a:ln>
            <a:solidFill>
              <a:schemeClr val="accent6">
                <a:lumMod val="50000"/>
              </a:schemeClr>
            </a:solidFill>
          </a:ln>
          <a:extLst>
            <a:ext uri="{909E8E84-426E-40DD-AFC4-6F175D3DCCD1}">
              <a14:hiddenFill xmlns:a14="http://schemas.microsoft.com/office/drawing/2010/main" xmlns="">
                <a:solidFill>
                  <a:srgbClr val="FFFFFF"/>
                </a:solidFill>
              </a14:hiddenFill>
            </a:ext>
          </a:extLst>
        </p:spPr>
      </p:pic>
      <p:pic>
        <p:nvPicPr>
          <p:cNvPr id="11" name="Picture 4" descr="C:\Documents and Settings\VESI\Desktop\ЧО и ЧП - 3 клас\1_2b1cd92e942794497b3d5444c2f173b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869642">
            <a:off x="2430077" y="3578800"/>
            <a:ext cx="1458785" cy="2058132"/>
          </a:xfrm>
          <a:prstGeom prst="rect">
            <a:avLst/>
          </a:prstGeom>
          <a:noFill/>
          <a:ln>
            <a:solidFill>
              <a:schemeClr val="accent6">
                <a:lumMod val="50000"/>
              </a:schemeClr>
            </a:solidFill>
          </a:ln>
          <a:extLst>
            <a:ext uri="{909E8E84-426E-40DD-AFC4-6F175D3DCCD1}">
              <a14:hiddenFill xmlns:a14="http://schemas.microsoft.com/office/drawing/2010/main" xmlns="">
                <a:solidFill>
                  <a:srgbClr val="FFFFFF"/>
                </a:solidFill>
              </a14:hiddenFill>
            </a:ext>
          </a:extLst>
        </p:spPr>
      </p:pic>
      <p:pic>
        <p:nvPicPr>
          <p:cNvPr id="12" name="Picture 7"/>
          <p:cNvPicPr>
            <a:picLocks noChangeAspect="1" noChangeArrowheads="1"/>
          </p:cNvPicPr>
          <p:nvPr/>
        </p:nvPicPr>
        <p:blipFill rotWithShape="1">
          <a:blip r:embed="rId5" cstate="email">
            <a:duotone>
              <a:prstClr val="black"/>
              <a:schemeClr val="tx2">
                <a:tint val="45000"/>
                <a:satMod val="400000"/>
              </a:schemeClr>
            </a:duotone>
            <a:extLst>
              <a:ext uri="{28A0092B-C50C-407E-A947-70E740481C1C}">
                <a14:useLocalDpi xmlns:a14="http://schemas.microsoft.com/office/drawing/2010/main" xmlns=""/>
              </a:ext>
            </a:extLst>
          </a:blip>
          <a:srcRect b="19502"/>
          <a:stretch/>
        </p:blipFill>
        <p:spPr bwMode="auto">
          <a:xfrm>
            <a:off x="1951383" y="6337888"/>
            <a:ext cx="5529263" cy="52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rightnessContrast contrast="40000"/>
                    </a14:imgEffect>
                  </a14:imgLayer>
                </a14:imgProps>
              </a:ext>
              <a:ext uri="{28A0092B-C50C-407E-A947-70E740481C1C}">
                <a14:useLocalDpi xmlns:a14="http://schemas.microsoft.com/office/drawing/2010/main" xmlns=""/>
              </a:ext>
            </a:extLst>
          </a:blip>
          <a:srcRect/>
          <a:stretch>
            <a:fillRect/>
          </a:stretch>
        </p:blipFill>
        <p:spPr bwMode="auto">
          <a:xfrm>
            <a:off x="542300" y="1002289"/>
            <a:ext cx="8029575" cy="142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descr="E:\ЧО и ЧП - 3 клас\ЧО\траки\вввв.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240447" y="2636912"/>
            <a:ext cx="4202721" cy="2736304"/>
          </a:xfrm>
          <a:prstGeom prst="roundRect">
            <a:avLst>
              <a:gd name="adj" fmla="val 13779"/>
            </a:avLst>
          </a:prstGeom>
          <a:solidFill>
            <a:srgbClr val="FFFFFF">
              <a:shade val="85000"/>
            </a:srgbClr>
          </a:solidFill>
          <a:ln>
            <a:solidFill>
              <a:schemeClr val="accent6">
                <a:lumMod val="50000"/>
              </a:schemeClr>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4039454662"/>
      </p:ext>
    </p:extLst>
  </p:cSld>
  <p:clrMapOvr>
    <a:masterClrMapping/>
  </p:clrMapOvr>
  <mc:AlternateContent xmlns:mc="http://schemas.openxmlformats.org/markup-compatibility/2006">
    <mc:Choice xmlns:p14="http://schemas.microsoft.com/office/powerpoint/2010/main" xmlns="" Requires="p14">
      <p:transition spd="slow">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style.rotation</p:attrName>
                                        </p:attrNameLst>
                                      </p:cBhvr>
                                      <p:tavLst>
                                        <p:tav tm="0">
                                          <p:val>
                                            <p:fltVal val="720"/>
                                          </p:val>
                                        </p:tav>
                                        <p:tav tm="100000">
                                          <p:val>
                                            <p:fltVal val="0"/>
                                          </p:val>
                                        </p:tav>
                                      </p:tavLst>
                                    </p:anim>
                                    <p:anim calcmode="lin" valueType="num">
                                      <p:cBhvr>
                                        <p:cTn id="9" dur="1000" fill="hold"/>
                                        <p:tgtEl>
                                          <p:spTgt spid="1026"/>
                                        </p:tgtEl>
                                        <p:attrNameLst>
                                          <p:attrName>ppt_h</p:attrName>
                                        </p:attrNameLst>
                                      </p:cBhvr>
                                      <p:tavLst>
                                        <p:tav tm="0">
                                          <p:val>
                                            <p:fltVal val="0"/>
                                          </p:val>
                                        </p:tav>
                                        <p:tav tm="100000">
                                          <p:val>
                                            <p:strVal val="#ppt_h"/>
                                          </p:val>
                                        </p:tav>
                                      </p:tavLst>
                                    </p:anim>
                                    <p:anim calcmode="lin" valueType="num">
                                      <p:cBhvr>
                                        <p:cTn id="10" dur="1000" fill="hold"/>
                                        <p:tgtEl>
                                          <p:spTgt spid="1026"/>
                                        </p:tgtEl>
                                        <p:attrNameLst>
                                          <p:attrName>ppt_w</p:attrName>
                                        </p:attrNameLst>
                                      </p:cBhvr>
                                      <p:tavLst>
                                        <p:tav tm="0">
                                          <p:val>
                                            <p:fltVal val="0"/>
                                          </p:val>
                                        </p:tav>
                                        <p:tav tm="100000">
                                          <p:val>
                                            <p:strVal val="#ppt_w"/>
                                          </p:val>
                                        </p:tav>
                                      </p:tavLst>
                                    </p:anim>
                                  </p:childTnLst>
                                </p:cTn>
                              </p:par>
                              <p:par>
                                <p:cTn id="11" presetID="5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250" fill="hold"/>
                                        <p:tgtEl>
                                          <p:spTgt spid="10"/>
                                        </p:tgtEl>
                                        <p:attrNameLst>
                                          <p:attrName>ppt_w</p:attrName>
                                        </p:attrNameLst>
                                      </p:cBhvr>
                                      <p:tavLst>
                                        <p:tav tm="0">
                                          <p:val>
                                            <p:strVal val="#ppt_w*0.70"/>
                                          </p:val>
                                        </p:tav>
                                        <p:tav tm="100000">
                                          <p:val>
                                            <p:strVal val="#ppt_w"/>
                                          </p:val>
                                        </p:tav>
                                      </p:tavLst>
                                    </p:anim>
                                    <p:anim calcmode="lin" valueType="num">
                                      <p:cBhvr>
                                        <p:cTn id="14" dur="1250" fill="hold"/>
                                        <p:tgtEl>
                                          <p:spTgt spid="10"/>
                                        </p:tgtEl>
                                        <p:attrNameLst>
                                          <p:attrName>ppt_h</p:attrName>
                                        </p:attrNameLst>
                                      </p:cBhvr>
                                      <p:tavLst>
                                        <p:tav tm="0">
                                          <p:val>
                                            <p:strVal val="#ppt_h"/>
                                          </p:val>
                                        </p:tav>
                                        <p:tav tm="100000">
                                          <p:val>
                                            <p:strVal val="#ppt_h"/>
                                          </p:val>
                                        </p:tav>
                                      </p:tavLst>
                                    </p:anim>
                                    <p:animEffect transition="in" filter="fade">
                                      <p:cBhvr>
                                        <p:cTn id="15" dur="1250"/>
                                        <p:tgtEl>
                                          <p:spTgt spid="10"/>
                                        </p:tgtEl>
                                      </p:cBhvr>
                                    </p:animEffect>
                                  </p:childTnLst>
                                </p:cTn>
                              </p:par>
                              <p:par>
                                <p:cTn id="16" presetID="55"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250" fill="hold"/>
                                        <p:tgtEl>
                                          <p:spTgt spid="11"/>
                                        </p:tgtEl>
                                        <p:attrNameLst>
                                          <p:attrName>ppt_w</p:attrName>
                                        </p:attrNameLst>
                                      </p:cBhvr>
                                      <p:tavLst>
                                        <p:tav tm="0">
                                          <p:val>
                                            <p:strVal val="#ppt_w*0.70"/>
                                          </p:val>
                                        </p:tav>
                                        <p:tav tm="100000">
                                          <p:val>
                                            <p:strVal val="#ppt_w"/>
                                          </p:val>
                                        </p:tav>
                                      </p:tavLst>
                                    </p:anim>
                                    <p:anim calcmode="lin" valueType="num">
                                      <p:cBhvr>
                                        <p:cTn id="19" dur="1250" fill="hold"/>
                                        <p:tgtEl>
                                          <p:spTgt spid="11"/>
                                        </p:tgtEl>
                                        <p:attrNameLst>
                                          <p:attrName>ppt_h</p:attrName>
                                        </p:attrNameLst>
                                      </p:cBhvr>
                                      <p:tavLst>
                                        <p:tav tm="0">
                                          <p:val>
                                            <p:strVal val="#ppt_h"/>
                                          </p:val>
                                        </p:tav>
                                        <p:tav tm="100000">
                                          <p:val>
                                            <p:strVal val="#ppt_h"/>
                                          </p:val>
                                        </p:tav>
                                      </p:tavLst>
                                    </p:anim>
                                    <p:animEffect transition="in" filter="fade">
                                      <p:cBhvr>
                                        <p:cTn id="20" dur="1250"/>
                                        <p:tgtEl>
                                          <p:spTgt spid="11"/>
                                        </p:tgtEl>
                                      </p:cBhvr>
                                    </p:animEffect>
                                  </p:childTnLst>
                                </p:cTn>
                              </p:par>
                              <p:par>
                                <p:cTn id="21" presetID="6" presetClass="entr" presetSubtype="32"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circle(out)">
                                      <p:cBhvr>
                                        <p:cTn id="23"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2" name="AutoShape 4" descr="https://encrypted-tbn1.gstatic.com/images?q=tbn:ANd9GcQwI0-9Gqb9UHvCkDi3KcdKHDnEPZr_Vgjc8_Xq4elUkqVw4hmP"/>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9218" name="Picture 2" descr="E:\ЧО и ЧП - 3 клас\ЧО\траки\117___10\IMG_3114.JPG"/>
          <p:cNvPicPr>
            <a:picLocks noChangeAspect="1" noChangeArrowheads="1"/>
          </p:cNvPicPr>
          <p:nvPr/>
        </p:nvPicPr>
        <p:blipFill rotWithShape="1">
          <a:blip r:embed="rId3" cstate="email">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a:ext>
            </a:extLst>
          </a:blip>
          <a:srcRect/>
          <a:stretch/>
        </p:blipFill>
        <p:spPr bwMode="auto">
          <a:xfrm>
            <a:off x="1946871" y="2539936"/>
            <a:ext cx="5250257" cy="3385879"/>
          </a:xfrm>
          <a:prstGeom prst="rect">
            <a:avLst/>
          </a:prstGeom>
          <a:ln>
            <a:solidFill>
              <a:schemeClr val="accent6">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Текстово поле 6"/>
          <p:cNvSpPr txBox="1"/>
          <p:nvPr/>
        </p:nvSpPr>
        <p:spPr>
          <a:xfrm>
            <a:off x="856882" y="908720"/>
            <a:ext cx="7597646" cy="1631216"/>
          </a:xfrm>
          <a:prstGeom prst="rect">
            <a:avLst/>
          </a:prstGeom>
          <a:noFill/>
        </p:spPr>
        <p:txBody>
          <a:bodyPr wrap="square" rtlCol="0">
            <a:spAutoFit/>
          </a:bodyPr>
          <a:lstStyle/>
          <a:p>
            <a:r>
              <a:rPr lang="bg-BG" sz="2000" dirty="0" smtClean="0">
                <a:solidFill>
                  <a:srgbClr val="002060"/>
                </a:solidFill>
                <a:ea typeface="Cambria Math" panose="02040503050406030204" pitchFamily="18" charset="0"/>
              </a:rPr>
              <a:t>Нищо не трябва да липсва на този знатен тракиец в отвъдното. Заедно с храната, златните съдове, оръжията и колесницата му, запрегната с най-хубавите коне, в гробницата ще поставят и неговата  любима жена. Траките посрещали смъртта с радост и скърбели, когато се раждало дете.   </a:t>
            </a:r>
            <a:endParaRPr lang="bg-BG" sz="2000" b="1" dirty="0" smtClean="0">
              <a:solidFill>
                <a:srgbClr val="002060"/>
              </a:solidFill>
              <a:effectLst>
                <a:outerShdw blurRad="38100" dist="38100" dir="2700000" algn="tl">
                  <a:srgbClr val="000000">
                    <a:alpha val="43137"/>
                  </a:srgbClr>
                </a:outerShdw>
              </a:effectLst>
              <a:ea typeface="Cambria Math" panose="02040503050406030204" pitchFamily="18" charset="0"/>
            </a:endParaRPr>
          </a:p>
        </p:txBody>
      </p:sp>
    </p:spTree>
    <p:extLst>
      <p:ext uri="{BB962C8B-B14F-4D97-AF65-F5344CB8AC3E}">
        <p14:creationId xmlns:p14="http://schemas.microsoft.com/office/powerpoint/2010/main" xmlns="" val="265646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1000" fill="hold"/>
                                        <p:tgtEl>
                                          <p:spTgt spid="9218"/>
                                        </p:tgtEl>
                                        <p:attrNameLst>
                                          <p:attrName>ppt_w</p:attrName>
                                        </p:attrNameLst>
                                      </p:cBhvr>
                                      <p:tavLst>
                                        <p:tav tm="0">
                                          <p:val>
                                            <p:strVal val="#ppt_w*0.70"/>
                                          </p:val>
                                        </p:tav>
                                        <p:tav tm="100000">
                                          <p:val>
                                            <p:strVal val="#ppt_w"/>
                                          </p:val>
                                        </p:tav>
                                      </p:tavLst>
                                    </p:anim>
                                    <p:anim calcmode="lin" valueType="num">
                                      <p:cBhvr>
                                        <p:cTn id="13" dur="1000" fill="hold"/>
                                        <p:tgtEl>
                                          <p:spTgt spid="9218"/>
                                        </p:tgtEl>
                                        <p:attrNameLst>
                                          <p:attrName>ppt_h</p:attrName>
                                        </p:attrNameLst>
                                      </p:cBhvr>
                                      <p:tavLst>
                                        <p:tav tm="0">
                                          <p:val>
                                            <p:strVal val="#ppt_h"/>
                                          </p:val>
                                        </p:tav>
                                        <p:tav tm="100000">
                                          <p:val>
                                            <p:strVal val="#ppt_h"/>
                                          </p:val>
                                        </p:tav>
                                      </p:tavLst>
                                    </p:anim>
                                    <p:animEffect transition="in" filter="fade">
                                      <p:cBhvr>
                                        <p:cTn id="14"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2" name="AutoShape 4" descr="https://encrypted-tbn1.gstatic.com/images?q=tbn:ANd9GcQwI0-9Gqb9UHvCkDi3KcdKHDnEPZr_Vgjc8_Xq4elUkqVw4hmP"/>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6" name="Текстово поле 5"/>
          <p:cNvSpPr txBox="1"/>
          <p:nvPr/>
        </p:nvSpPr>
        <p:spPr>
          <a:xfrm>
            <a:off x="741420" y="869180"/>
            <a:ext cx="8011592" cy="1292662"/>
          </a:xfrm>
          <a:prstGeom prst="rect">
            <a:avLst/>
          </a:prstGeom>
          <a:noFill/>
        </p:spPr>
        <p:txBody>
          <a:bodyPr wrap="square" rtlCol="0">
            <a:spAutoFit/>
          </a:bodyPr>
          <a:lstStyle/>
          <a:p>
            <a:r>
              <a:rPr lang="bg-BG" sz="2600" dirty="0" smtClean="0">
                <a:solidFill>
                  <a:srgbClr val="002060"/>
                </a:solidFill>
                <a:ea typeface="Cambria Math" panose="02040503050406030204" pitchFamily="18" charset="0"/>
              </a:rPr>
              <a:t>След това засипвали гробниците с много пръст, за да са недостъпни. Така по нашите земи се появили множество </a:t>
            </a:r>
            <a:r>
              <a:rPr lang="bg-BG" sz="2600" b="1" dirty="0" smtClean="0">
                <a:solidFill>
                  <a:srgbClr val="FF0000"/>
                </a:solidFill>
                <a:effectLst>
                  <a:outerShdw blurRad="38100" dist="38100" dir="2700000" algn="tl">
                    <a:srgbClr val="000000">
                      <a:alpha val="43137"/>
                    </a:srgbClr>
                  </a:outerShdw>
                </a:effectLst>
                <a:ea typeface="Cambria Math" panose="02040503050406030204" pitchFamily="18" charset="0"/>
              </a:rPr>
              <a:t>могили</a:t>
            </a:r>
            <a:r>
              <a:rPr lang="bg-BG" sz="2600" dirty="0" smtClean="0">
                <a:solidFill>
                  <a:srgbClr val="002060"/>
                </a:solidFill>
                <a:ea typeface="Cambria Math" panose="02040503050406030204" pitchFamily="18" charset="0"/>
              </a:rPr>
              <a:t>.</a:t>
            </a:r>
            <a:endParaRPr lang="bg-BG" sz="2600" b="1" dirty="0" smtClean="0">
              <a:solidFill>
                <a:srgbClr val="002060"/>
              </a:solidFill>
              <a:effectLst>
                <a:outerShdw blurRad="38100" dist="38100" dir="2700000" algn="tl">
                  <a:srgbClr val="000000">
                    <a:alpha val="43137"/>
                  </a:srgbClr>
                </a:outerShdw>
              </a:effectLst>
              <a:ea typeface="Cambria Math" panose="02040503050406030204" pitchFamily="18" charset="0"/>
            </a:endParaRPr>
          </a:p>
        </p:txBody>
      </p:sp>
      <p:pic>
        <p:nvPicPr>
          <p:cNvPr id="7" name="Picture 2">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ackgroundRemoval t="0" b="100000" l="0" r="99580"/>
                    </a14:imgEffect>
                  </a14:imgLayer>
                </a14:imgProps>
              </a:ext>
              <a:ext uri="{28A0092B-C50C-407E-A947-70E740481C1C}">
                <a14:useLocalDpi xmlns:a14="http://schemas.microsoft.com/office/drawing/2010/main" xmlns="" val="0"/>
              </a:ext>
            </a:extLst>
          </a:blip>
          <a:srcRect/>
          <a:stretch>
            <a:fillRect/>
          </a:stretch>
        </p:blipFill>
        <p:spPr bwMode="auto">
          <a:xfrm>
            <a:off x="8248084" y="4941168"/>
            <a:ext cx="756168" cy="670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Текстово поле 7">
            <a:hlinkClick r:id="" action="ppaction://noaction"/>
          </p:cNvPr>
          <p:cNvSpPr txBox="1"/>
          <p:nvPr/>
        </p:nvSpPr>
        <p:spPr>
          <a:xfrm>
            <a:off x="8212516" y="5452925"/>
            <a:ext cx="827303" cy="338554"/>
          </a:xfrm>
          <a:prstGeom prst="rect">
            <a:avLst/>
          </a:prstGeom>
          <a:noFill/>
        </p:spPr>
        <p:txBody>
          <a:bodyPr wrap="square" rtlCol="0">
            <a:spAutoFit/>
          </a:bodyPr>
          <a:lstStyle/>
          <a:p>
            <a:r>
              <a:rPr lang="bg-BG" sz="1600" dirty="0" smtClean="0">
                <a:solidFill>
                  <a:srgbClr val="002060"/>
                </a:solidFill>
              </a:rPr>
              <a:t>речник</a:t>
            </a:r>
            <a:endParaRPr lang="bg-BG" sz="1600" dirty="0">
              <a:solidFill>
                <a:srgbClr val="002060"/>
              </a:solidFill>
            </a:endParaRPr>
          </a:p>
        </p:txBody>
      </p:sp>
      <p:pic>
        <p:nvPicPr>
          <p:cNvPr id="11266" name="Picture 2"/>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1024759" y="2161842"/>
            <a:ext cx="2749199" cy="205924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1267" name="Picture 3"/>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5004048" y="1772816"/>
            <a:ext cx="2749200" cy="205924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1268" name="Picture 4"/>
          <p:cNvPicPr>
            <a:picLocks noChangeAspect="1" noChangeArrowheads="1"/>
          </p:cNvPicPr>
          <p:nvPr/>
        </p:nvPicPr>
        <p:blipFill rotWithShape="1">
          <a:blip r:embed="rId8" cstate="print">
            <a:extLst>
              <a:ext uri="{28A0092B-C50C-407E-A947-70E740481C1C}">
                <a14:useLocalDpi xmlns:a14="http://schemas.microsoft.com/office/drawing/2010/main" xmlns=""/>
              </a:ext>
            </a:extLst>
          </a:blip>
          <a:srcRect l="11825" t="11029" r="11146" b="9625"/>
          <a:stretch/>
        </p:blipFill>
        <p:spPr bwMode="auto">
          <a:xfrm>
            <a:off x="1866331" y="4283848"/>
            <a:ext cx="2201613" cy="169215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1269" name="Picture 5"/>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4545086" y="3943628"/>
            <a:ext cx="2713320" cy="203237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59707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1000" fill="hold"/>
                                        <p:tgtEl>
                                          <p:spTgt spid="11266"/>
                                        </p:tgtEl>
                                        <p:attrNameLst>
                                          <p:attrName>ppt_w</p:attrName>
                                        </p:attrNameLst>
                                      </p:cBhvr>
                                      <p:tavLst>
                                        <p:tav tm="0">
                                          <p:val>
                                            <p:strVal val="#ppt_w*0.70"/>
                                          </p:val>
                                        </p:tav>
                                        <p:tav tm="100000">
                                          <p:val>
                                            <p:strVal val="#ppt_w"/>
                                          </p:val>
                                        </p:tav>
                                      </p:tavLst>
                                    </p:anim>
                                    <p:anim calcmode="lin" valueType="num">
                                      <p:cBhvr>
                                        <p:cTn id="13" dur="1000" fill="hold"/>
                                        <p:tgtEl>
                                          <p:spTgt spid="11266"/>
                                        </p:tgtEl>
                                        <p:attrNameLst>
                                          <p:attrName>ppt_h</p:attrName>
                                        </p:attrNameLst>
                                      </p:cBhvr>
                                      <p:tavLst>
                                        <p:tav tm="0">
                                          <p:val>
                                            <p:strVal val="#ppt_h"/>
                                          </p:val>
                                        </p:tav>
                                        <p:tav tm="100000">
                                          <p:val>
                                            <p:strVal val="#ppt_h"/>
                                          </p:val>
                                        </p:tav>
                                      </p:tavLst>
                                    </p:anim>
                                    <p:animEffect transition="in" filter="fade">
                                      <p:cBhvr>
                                        <p:cTn id="14" dur="1000"/>
                                        <p:tgtEl>
                                          <p:spTgt spid="11266"/>
                                        </p:tgtEl>
                                      </p:cBhvr>
                                    </p:animEffect>
                                  </p:childTnLst>
                                </p:cTn>
                              </p:par>
                              <p:par>
                                <p:cTn id="15" presetID="55" presetClass="entr" presetSubtype="0" fill="hold" nodeType="withEffect">
                                  <p:stCondLst>
                                    <p:cond delay="0"/>
                                  </p:stCondLst>
                                  <p:childTnLst>
                                    <p:set>
                                      <p:cBhvr>
                                        <p:cTn id="16" dur="1" fill="hold">
                                          <p:stCondLst>
                                            <p:cond delay="0"/>
                                          </p:stCondLst>
                                        </p:cTn>
                                        <p:tgtEl>
                                          <p:spTgt spid="11267"/>
                                        </p:tgtEl>
                                        <p:attrNameLst>
                                          <p:attrName>style.visibility</p:attrName>
                                        </p:attrNameLst>
                                      </p:cBhvr>
                                      <p:to>
                                        <p:strVal val="visible"/>
                                      </p:to>
                                    </p:set>
                                    <p:anim calcmode="lin" valueType="num">
                                      <p:cBhvr>
                                        <p:cTn id="17" dur="1000" fill="hold"/>
                                        <p:tgtEl>
                                          <p:spTgt spid="11267"/>
                                        </p:tgtEl>
                                        <p:attrNameLst>
                                          <p:attrName>ppt_w</p:attrName>
                                        </p:attrNameLst>
                                      </p:cBhvr>
                                      <p:tavLst>
                                        <p:tav tm="0">
                                          <p:val>
                                            <p:strVal val="#ppt_w*0.70"/>
                                          </p:val>
                                        </p:tav>
                                        <p:tav tm="100000">
                                          <p:val>
                                            <p:strVal val="#ppt_w"/>
                                          </p:val>
                                        </p:tav>
                                      </p:tavLst>
                                    </p:anim>
                                    <p:anim calcmode="lin" valueType="num">
                                      <p:cBhvr>
                                        <p:cTn id="18" dur="1000" fill="hold"/>
                                        <p:tgtEl>
                                          <p:spTgt spid="11267"/>
                                        </p:tgtEl>
                                        <p:attrNameLst>
                                          <p:attrName>ppt_h</p:attrName>
                                        </p:attrNameLst>
                                      </p:cBhvr>
                                      <p:tavLst>
                                        <p:tav tm="0">
                                          <p:val>
                                            <p:strVal val="#ppt_h"/>
                                          </p:val>
                                        </p:tav>
                                        <p:tav tm="100000">
                                          <p:val>
                                            <p:strVal val="#ppt_h"/>
                                          </p:val>
                                        </p:tav>
                                      </p:tavLst>
                                    </p:anim>
                                    <p:animEffect transition="in" filter="fade">
                                      <p:cBhvr>
                                        <p:cTn id="19" dur="1000"/>
                                        <p:tgtEl>
                                          <p:spTgt spid="11267"/>
                                        </p:tgtEl>
                                      </p:cBhvr>
                                    </p:animEffect>
                                  </p:childTnLst>
                                </p:cTn>
                              </p:par>
                              <p:par>
                                <p:cTn id="20" presetID="55" presetClass="entr" presetSubtype="0" fill="hold" nodeType="withEffect">
                                  <p:stCondLst>
                                    <p:cond delay="0"/>
                                  </p:stCondLst>
                                  <p:childTnLst>
                                    <p:set>
                                      <p:cBhvr>
                                        <p:cTn id="21" dur="1" fill="hold">
                                          <p:stCondLst>
                                            <p:cond delay="0"/>
                                          </p:stCondLst>
                                        </p:cTn>
                                        <p:tgtEl>
                                          <p:spTgt spid="11268"/>
                                        </p:tgtEl>
                                        <p:attrNameLst>
                                          <p:attrName>style.visibility</p:attrName>
                                        </p:attrNameLst>
                                      </p:cBhvr>
                                      <p:to>
                                        <p:strVal val="visible"/>
                                      </p:to>
                                    </p:set>
                                    <p:anim calcmode="lin" valueType="num">
                                      <p:cBhvr>
                                        <p:cTn id="22" dur="1000" fill="hold"/>
                                        <p:tgtEl>
                                          <p:spTgt spid="11268"/>
                                        </p:tgtEl>
                                        <p:attrNameLst>
                                          <p:attrName>ppt_w</p:attrName>
                                        </p:attrNameLst>
                                      </p:cBhvr>
                                      <p:tavLst>
                                        <p:tav tm="0">
                                          <p:val>
                                            <p:strVal val="#ppt_w*0.70"/>
                                          </p:val>
                                        </p:tav>
                                        <p:tav tm="100000">
                                          <p:val>
                                            <p:strVal val="#ppt_w"/>
                                          </p:val>
                                        </p:tav>
                                      </p:tavLst>
                                    </p:anim>
                                    <p:anim calcmode="lin" valueType="num">
                                      <p:cBhvr>
                                        <p:cTn id="23" dur="1000" fill="hold"/>
                                        <p:tgtEl>
                                          <p:spTgt spid="11268"/>
                                        </p:tgtEl>
                                        <p:attrNameLst>
                                          <p:attrName>ppt_h</p:attrName>
                                        </p:attrNameLst>
                                      </p:cBhvr>
                                      <p:tavLst>
                                        <p:tav tm="0">
                                          <p:val>
                                            <p:strVal val="#ppt_h"/>
                                          </p:val>
                                        </p:tav>
                                        <p:tav tm="100000">
                                          <p:val>
                                            <p:strVal val="#ppt_h"/>
                                          </p:val>
                                        </p:tav>
                                      </p:tavLst>
                                    </p:anim>
                                    <p:animEffect transition="in" filter="fade">
                                      <p:cBhvr>
                                        <p:cTn id="24" dur="1000"/>
                                        <p:tgtEl>
                                          <p:spTgt spid="11268"/>
                                        </p:tgtEl>
                                      </p:cBhvr>
                                    </p:animEffect>
                                  </p:childTnLst>
                                </p:cTn>
                              </p:par>
                              <p:par>
                                <p:cTn id="25" presetID="55" presetClass="entr" presetSubtype="0" fill="hold" nodeType="withEffect">
                                  <p:stCondLst>
                                    <p:cond delay="0"/>
                                  </p:stCondLst>
                                  <p:childTnLst>
                                    <p:set>
                                      <p:cBhvr>
                                        <p:cTn id="26" dur="1" fill="hold">
                                          <p:stCondLst>
                                            <p:cond delay="0"/>
                                          </p:stCondLst>
                                        </p:cTn>
                                        <p:tgtEl>
                                          <p:spTgt spid="11269"/>
                                        </p:tgtEl>
                                        <p:attrNameLst>
                                          <p:attrName>style.visibility</p:attrName>
                                        </p:attrNameLst>
                                      </p:cBhvr>
                                      <p:to>
                                        <p:strVal val="visible"/>
                                      </p:to>
                                    </p:set>
                                    <p:anim calcmode="lin" valueType="num">
                                      <p:cBhvr>
                                        <p:cTn id="27" dur="1000" fill="hold"/>
                                        <p:tgtEl>
                                          <p:spTgt spid="11269"/>
                                        </p:tgtEl>
                                        <p:attrNameLst>
                                          <p:attrName>ppt_w</p:attrName>
                                        </p:attrNameLst>
                                      </p:cBhvr>
                                      <p:tavLst>
                                        <p:tav tm="0">
                                          <p:val>
                                            <p:strVal val="#ppt_w*0.70"/>
                                          </p:val>
                                        </p:tav>
                                        <p:tav tm="100000">
                                          <p:val>
                                            <p:strVal val="#ppt_w"/>
                                          </p:val>
                                        </p:tav>
                                      </p:tavLst>
                                    </p:anim>
                                    <p:anim calcmode="lin" valueType="num">
                                      <p:cBhvr>
                                        <p:cTn id="28" dur="1000" fill="hold"/>
                                        <p:tgtEl>
                                          <p:spTgt spid="11269"/>
                                        </p:tgtEl>
                                        <p:attrNameLst>
                                          <p:attrName>ppt_h</p:attrName>
                                        </p:attrNameLst>
                                      </p:cBhvr>
                                      <p:tavLst>
                                        <p:tav tm="0">
                                          <p:val>
                                            <p:strVal val="#ppt_h"/>
                                          </p:val>
                                        </p:tav>
                                        <p:tav tm="100000">
                                          <p:val>
                                            <p:strVal val="#ppt_h"/>
                                          </p:val>
                                        </p:tav>
                                      </p:tavLst>
                                    </p:anim>
                                    <p:animEffect transition="in" filter="fade">
                                      <p:cBhvr>
                                        <p:cTn id="29"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pic>
        <p:nvPicPr>
          <p:cNvPr id="8" name="Picture 2" descr="http://upload.wikimedia.org/wikipedia/commons/c/c4/Karta_bg_shablon.png">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8147536" y="4598644"/>
            <a:ext cx="785778" cy="52125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Текстово поле 6">
            <a:hlinkClick r:id="" action="ppaction://noaction"/>
          </p:cNvPr>
          <p:cNvSpPr txBox="1"/>
          <p:nvPr/>
        </p:nvSpPr>
        <p:spPr>
          <a:xfrm>
            <a:off x="8238599" y="4705384"/>
            <a:ext cx="603653" cy="307777"/>
          </a:xfrm>
          <a:prstGeom prst="rect">
            <a:avLst/>
          </a:prstGeom>
          <a:noFill/>
        </p:spPr>
        <p:txBody>
          <a:bodyPr wrap="square" rtlCol="0">
            <a:spAutoFit/>
          </a:bodyPr>
          <a:lstStyle/>
          <a:p>
            <a:r>
              <a:rPr lang="bg-BG" sz="1400" dirty="0" smtClean="0">
                <a:solidFill>
                  <a:srgbClr val="002060"/>
                </a:solidFill>
                <a:hlinkClick r:id="" action="ppaction://noaction"/>
              </a:rPr>
              <a:t>план</a:t>
            </a:r>
            <a:endParaRPr lang="bg-BG" sz="1400" dirty="0">
              <a:solidFill>
                <a:srgbClr val="002060"/>
              </a:solidFill>
            </a:endParaRPr>
          </a:p>
        </p:txBody>
      </p:sp>
      <p:pic>
        <p:nvPicPr>
          <p:cNvPr id="9" name="Picture 2">
            <a:hlinkClick r:id="" action="ppaction://noaction"/>
          </p:cNvPr>
          <p:cNvPicPr>
            <a:picLocks noChangeAspect="1" noChangeArrowheads="1"/>
          </p:cNvPicPr>
          <p:nvPr/>
        </p:nvPicPr>
        <p:blipFill>
          <a:blip r:embed="rId6" cstate="print">
            <a:extLst>
              <a:ext uri="{BEBA8EAE-BF5A-486C-A8C5-ECC9F3942E4B}">
                <a14:imgProps xmlns:a14="http://schemas.microsoft.com/office/drawing/2010/main" xmlns="">
                  <a14:imgLayer r:embed="rId8">
                    <a14:imgEffect>
                      <a14:backgroundRemoval t="0" b="100000" l="0" r="99580"/>
                    </a14:imgEffect>
                  </a14:imgLayer>
                </a14:imgProps>
              </a:ext>
              <a:ext uri="{28A0092B-C50C-407E-A947-70E740481C1C}">
                <a14:useLocalDpi xmlns:a14="http://schemas.microsoft.com/office/drawing/2010/main" xmlns="" val="0"/>
              </a:ext>
            </a:extLst>
          </a:blip>
          <a:srcRect/>
          <a:stretch>
            <a:fillRect/>
          </a:stretch>
        </p:blipFill>
        <p:spPr bwMode="auto">
          <a:xfrm>
            <a:off x="8410084" y="5119903"/>
            <a:ext cx="756168" cy="670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Текстово поле 9">
            <a:hlinkClick r:id="" action="ppaction://noaction"/>
          </p:cNvPr>
          <p:cNvSpPr txBox="1"/>
          <p:nvPr/>
        </p:nvSpPr>
        <p:spPr>
          <a:xfrm>
            <a:off x="8293782" y="5621010"/>
            <a:ext cx="827303" cy="338554"/>
          </a:xfrm>
          <a:prstGeom prst="rect">
            <a:avLst/>
          </a:prstGeom>
          <a:noFill/>
        </p:spPr>
        <p:txBody>
          <a:bodyPr wrap="square" rtlCol="0">
            <a:spAutoFit/>
          </a:bodyPr>
          <a:lstStyle/>
          <a:p>
            <a:r>
              <a:rPr lang="bg-BG" sz="1600" dirty="0" smtClean="0">
                <a:solidFill>
                  <a:srgbClr val="002060"/>
                </a:solidFill>
              </a:rPr>
              <a:t>речник</a:t>
            </a:r>
            <a:endParaRPr lang="bg-BG" sz="1600" dirty="0">
              <a:solidFill>
                <a:srgbClr val="002060"/>
              </a:solidFill>
            </a:endParaRPr>
          </a:p>
        </p:txBody>
      </p:sp>
      <p:sp>
        <p:nvSpPr>
          <p:cNvPr id="11" name="Текстово поле 10"/>
          <p:cNvSpPr txBox="1"/>
          <p:nvPr/>
        </p:nvSpPr>
        <p:spPr>
          <a:xfrm>
            <a:off x="777737" y="908720"/>
            <a:ext cx="7849592"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g-BG" sz="3000" b="1" dirty="0" smtClean="0">
                <a:ln w="11430"/>
                <a:solidFill>
                  <a:srgbClr val="FF0000"/>
                </a:solidFill>
                <a:effectLst>
                  <a:outerShdw blurRad="50800" dist="39000" dir="5460000" algn="tl">
                    <a:srgbClr val="000000">
                      <a:alpha val="38000"/>
                    </a:srgbClr>
                  </a:outerShdw>
                </a:effectLst>
                <a:ea typeface="Cambria Math" panose="02040503050406030204" pitchFamily="18" charset="0"/>
              </a:rPr>
              <a:t>Освен гробниците, особено ценно наследство от траките са намерените </a:t>
            </a:r>
            <a:r>
              <a:rPr lang="bg-BG" sz="3000" b="1" u="sng" dirty="0" smtClean="0">
                <a:ln w="11430"/>
                <a:solidFill>
                  <a:srgbClr val="FF0000"/>
                </a:solidFill>
                <a:effectLst>
                  <a:outerShdw blurRad="50800" dist="39000" dir="5460000" algn="tl">
                    <a:srgbClr val="000000">
                      <a:alpha val="38000"/>
                    </a:srgbClr>
                  </a:outerShdw>
                </a:effectLst>
                <a:ea typeface="Cambria Math" panose="02040503050406030204" pitchFamily="18" charset="0"/>
              </a:rPr>
              <a:t>съкровища</a:t>
            </a:r>
            <a:r>
              <a:rPr lang="bg-BG"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mbria Math" panose="02040503050406030204" pitchFamily="18" charset="0"/>
              </a:rPr>
              <a:t>.</a:t>
            </a:r>
          </a:p>
        </p:txBody>
      </p:sp>
      <p:sp>
        <p:nvSpPr>
          <p:cNvPr id="12" name="Текстово поле 11"/>
          <p:cNvSpPr txBox="1"/>
          <p:nvPr/>
        </p:nvSpPr>
        <p:spPr>
          <a:xfrm>
            <a:off x="2211515" y="6149558"/>
            <a:ext cx="4982035" cy="492443"/>
          </a:xfrm>
          <a:prstGeom prst="rect">
            <a:avLst/>
          </a:prstGeom>
          <a:noFill/>
        </p:spPr>
        <p:txBody>
          <a:bodyPr wrap="square" rtlCol="0">
            <a:spAutoFit/>
          </a:bodyPr>
          <a:lstStyle/>
          <a:p>
            <a:r>
              <a:rPr lang="bg-BG" sz="2600" b="1" i="1" dirty="0" smtClean="0">
                <a:solidFill>
                  <a:srgbClr val="002060"/>
                </a:solidFill>
                <a:ea typeface="Cambria Math" panose="02040503050406030204" pitchFamily="18" charset="0"/>
              </a:rPr>
              <a:t>Панагюрско златно съкровище</a:t>
            </a:r>
            <a:endParaRPr lang="bg-BG" sz="2600" b="1" i="1" dirty="0" smtClean="0">
              <a:solidFill>
                <a:srgbClr val="002060"/>
              </a:solidFill>
              <a:effectLst>
                <a:outerShdw blurRad="38100" dist="38100" dir="2700000" algn="tl">
                  <a:srgbClr val="000000">
                    <a:alpha val="43137"/>
                  </a:srgbClr>
                </a:outerShdw>
              </a:effectLst>
              <a:ea typeface="Cambria Math" panose="02040503050406030204" pitchFamily="18" charset="0"/>
            </a:endParaRPr>
          </a:p>
        </p:txBody>
      </p:sp>
      <p:sp>
        <p:nvSpPr>
          <p:cNvPr id="2" name="AutoShape 2" descr="data:image/jpeg;base64,/9j/4AAQSkZJRgABAQAAAQABAAD/2wCEAAkGBhQSERUUEhQVFRUVFxcYGBgXFhccHBwXGhcWHBgcHxwcHCYfHBwjGhwXIS8gJCcpLCwsFR4xNTAqNSYsLCkBCQoKDgwOGg8PGjAlHyU0LjQsNCwsLCwsLSwpLCwsKSwsLywsLCwsLCwpLCwsLCwsLCwsLCwsLCwsLCwsLCwsLP/AABEIAL8BCAMBIgACEQEDEQH/xAAbAAABBQEBAAAAAAAAAAAAAAAGAQIDBAUAB//EAD0QAAIBAwIEBAQEBAUFAAMBAAECEQADIRIxBAVBUQYTImEycYGRQqGx8BQjUsEVYnLR8QczgpLhJCVDFv/EABoBAAIDAQEAAAAAAAAAAAAAAAMEAQIFAAb/xAAyEQACAgEEAQEECQQDAAAAAAAAAQIRAwQSITFBEyJRYfAFFDJCgaGxweEjcZHRM1Lx/9oADAMBAAIRAxEAPwAArq6upwzTq6uNdXHHV1dSTUEjWFRkU8tTSagshs0opKUCoLD1qSoxTwakoys/ENMQBPc1Pc5beOkqo9QndYx1BLfP7VNw/Crcbyzhnwh7PnSP/Iwv1on5BpPDP5iFmseYjDUABuw9XUkgqqwcx3pLUZpY+h/BihNAnxHJryqhHqLbgDYyYAidUgTj3+tS3PWPp9a9A45F4bhle0AQLRuPkqDcZmW0TgatBI9J/q92oDa4WMkyT1/ftFdpssstt9HajHHHSXYldXRXRTgmdNdNJSiuOOrq6K6uOOpKWmloriSVTUi1WF8D/aDU2uI1Ss9wRtv+/eotEOEvcS100itOxmuqwM6kNcaQ1xJ1NYUs0hriSM11K1dUFizS0wNTpq4M6urppCa4g6aYTXM1MJqpdI6aQ11cTUFhBUi1GKkSpIY+KbNOJphNcVFMYmYBBwY2M/SjHw3yXUeILnQbbi4S6qYwH9Q+Ig5kKDv9QGTRz4P5mzLflxDNbLnSRIREOjGSZBEDHq3rP11qFr55RoaJq6M3xEdKXiz238woAZM5Hx6SobOBJA+DrQrHSDgxB3r03xnwIbgwdJKs1rSwC4kzsD8Wmfbp8gPnd3VfMiBCqCANgIBwTMEROSdJoWgy7lVfKoLrIefnkzqSrS2rYHqckzEKp2Gxlowe2/8Ae7zHkPl2lvJcS5bMZBg5MH0kAiDjbrWg8sU0n5EVjbVoyKWmmlogMWkJinAUScg8PFpLLLqRgxCmJAYTIP8AaaDmzxwxuQbDhlldIyeC5M1xdZkDIAG+wIMdt/t7iiTlnhHyyR6Tqj1bwTkCYBMRO0ZMdaJ+H5bbV2QqVksW7YUAAHSI2AwBuOuTbuXxbcTP9RAB30hdU9MA/n0xXnc/0hObpG1i00IdGDc8J2oU+p7hAmTkSSMd4mIJ/wDtjjfDIdoeBbO0LuxY+xn8Z74HetXiGUXC4Uendh026RkgEdvbIp/MXBbSUYopAJDYmROOo23INKLU5G07DbECN3wZbNsMFhmkKACMlYG2230mdpgc5j4bv2D6hI0ho3IB7wSP75FercwKuvlqVDjO4EECMYMGM4zHaoOP4TRbZiYe40EmYGNhMkxpEfSI6N4fpDJF8gMmnhPweQsIkHBBgjqD2jvTTRLzrwr/ADD5LFyLYZjpiTj06e+RscSN6GWwSDuN8j9RivQ4M8cqtGLnwSxP4HGmmumkJpgAIa6kmuqCSQGnimCpFqSrOJpCa5qbNccIaSa6m1xYWkmupKgkUU8VHTwakhj5prGummMa4hHA0R+EePtIX80gLBYhiQrRpAH+v4o26Z7DM04iRFBy41lg4sNjm8ctx6k6ni7XlWwluwTKn1AN/UNTYzkxGx3xXmXHlhedX3BPbue37NGn/TzxPaWeH4oEg4Bx2ImDvg/l7VV8W+DLgLXE/m2x+NATgSTqI2I6zFZenf1fK4S/A0sq9aFoERR74f5UX4U2Sr+XcNssoJBkhSQWCmcgEDSYLR2NDPIfD1y7cRSDkjLrpQfM9R8qLPG88JatIjxcCySP9S5mBJZmLbAQoomry+pKOKD5B6fF6ac5gb4k5I3C32tsrKp9SaiCSh2kjEjYjoQRWXNaHO+dPxNzW7M3bV0JA1R2BPTpis6tDFu2Lf2I5K3Pb0b3hjlguvLGI+ESuTscEyY9tq9HscIyBSTacKR6pIMbsWAG5AOQD9ImsPw1y1xaCrpCsATqX2EkEqTn3xsJwK27nElfQxH1OMEwBMao/YzXmdbnllyOje0+JY4JE/EcbOYdlzIEg6dgwk94M/rUQtEqXHSRLzBWJ6AExJHv2HRFtssvqLhZGnEgwQRMZG52zv1pLjM+ojSy4k5ICjDAHsRJAwZNIpJdBx1x1GgEtBxA2IGkGfkY6TFPZlLknEGQMQSpAJk7QYJwJKiqpj4fUSCJ+ImDEEx0JCxMz9KRLg1E5VmYjI6AiQB2kZj+k5xUUcWLNg6y7kaVdnkEnVjAJ6AERUi3PMhWKsCAxKyNM40kjeZb7dqhS+ynAJUQSSQZnDSsSSTIxgfTM9/YaE9ImVwsMMARiN/zz2rmzheZWLf/AG5jWMgLLbxufiO5kzhdomPO/F3J0S41yy0oTBkGT0DDHzk4xHsK9G4coYHoO/pMNpB7Er2B2/tWD4j4cXbTFmVFiYIgnDaBq1AAsJgENggdqc0Wd48i/MBnxqcGmeaGmMac1sqSrTIxkEfI57iDTDXrk7VnnttOmITXU00tQTRMpp4NQBqdrqxRokLU3VUZakmusmiTVSTTJrpqDqHTXE0ya7VXE0PmnKaimnK1cQ0SE0w0heoy9cSkPqS2JxVfXTkvHVPaP0qrfuLKPvJvKLGACSJON4XLfYAn6Vucl8YX+HPxMVwCQcwejRhvr+VQ8j4I3byIjBG0MdTMQJiNx8xWW/EEEjEbfafrQcmOOT2ZINjm4K0ep8j8bi+zeYoZdxpbSQTM74P5Df6DXj+95pLqpEFVIiYAUhQT0EBj0oP4XjnW4zqxDYyI/wCKtXeZayxujLRLJ6DIIIJUeloOYgHO4pGGh9LJvh0NS1UZQcX2UJqbg1m4oPVhsJ61Z4/h7SoNNwO5JIK9UMRrBMq4MyNsbtMinYMMpIkBh0xvt/8AK0d26NoS27ZI9P5QrgApbVYmTJBmSGzGoz1Ujf8AK3e4hS5DiQMKvlagd8kiZM4wDuexqlY51bCgDVKxMkZMwfwaRiDiCBO+It2uJZtTKpIJ9JlQsfLeTiTmJryOSMt1yR6JVXBNfdQV0sqEL8LKsfIAkZx0+VTEktMFokYA+zAnM7YHz6io2uPqBhJ6ZiMZ2EmD1kY6ZqLiGBLQTkZhQZXMEvvAH7OaDV0SZl7mV26Clo6LYxnPtGdhljmTv8qeblz/APodeInZhOnIIzuBWxykWbVplchX3BJkMIMEHqDjNR8Vx1hrZRJa4xxAGmMyT7jf70XfzUY8fPkihiMHlHGrEwNUdTud4P7NOsOYKABAQQRKnMwIiencyfzqC3w5DCFjuGJ3kkdcDHQd6tWrcPEmJOCz4wfVERED84oToki4K3pYanlVPRQq6iSIkb5ke1P5hwtplKhQCTkgAANjuQJIH07iojYWYJcKIgSsbyNiTEwYnqMUvMbKEHS0N19RwSCSTj0n/NgxVov207OfR5hzpCL7SI1AMN+s9+s/pVAmtLxBAvECPSAN59+5nfesua9jhf8ATR53N/yMWupJrqKDoQPS66i10oNRZaiTVXaqjmumuOofqrppgNdNcdQ8Gnm0wElWjvBimWriidQkaW+5UhfsYP0oz8LcVcu2bKWhouC7o1qRBmCped8m53gW+nVfNleNWkHxYlPsDiMbj3Gf7ioxdr1/mNq4GY37aHPqU27bggfC2QcYxORHaqHF8itDN2zw9q2VDybaiAe+nSe+KSj9IryvzGXovczzAyQSASBuYOKQ8O+nVpYrEyBIgTMxtsd60hzKybpUWxbtMCjFdQJXoSCTmYPaVG1Lzy61m2thVKqVUsTHqjMCNhqnqZwad9STaVd/oL+nFJuzIsWy5gb/ALmtrhPDxZdWuMA7dNQX9SMfM9DWFYuEMpBggiD2r1A8Onlobi22a5mBqBUgEIxI6kwYJIE0LU5niqvITBiU7sE0spbaVuaoBAJGmAZGxP8Ac71l3eHK9ROcbV6WnI+ELD+Q6naFdSJOOq5642oY57yng7ZA8q8h6hiIiDJ7gY7d6Di1ilKufyCT0yoE7bepvpTy1aFkWbxNu2ugmCrudyPwnMAEE/VR71vcYtnguEa00X7t8SQMqsbEMIyMdxO0703LUbajXL8fuLehdu+AV4VwHGraiPjbDDgIhQPOLqAGE25OcyGIaV7gA5NC/Cn1rMDPXb60YeH+Ee+HAAuW0CyrNpwzGFAPchiQO9C1T21J+KCaeNpoz+XcSGTaSILFVnsoG4g4GcCi3geJlJQW42PmmQMzqAAj5yOn0of4vhh/EnyrKoJB0KSSBMwYIU7dRW0wskaYUoV3EARHRgokhxAmDtIMzWbqalT/AB+f2NDDaVM2F4eUAALkgxkgMN4AEBgN4/8AlOWyxMHGYC+kSoMkRlZxGJ6Tihj+IdGXTcIGklXdoED8OIzsI/zCcVtcvvzDByHmAGMifTPsJ/qjrWdkwygrsYUrJ+LsTIuCNzEY/wDE/T9Mk7dw3Coo9MSYBjM7ErJBwAO+CBuBU1suoAI1Z6bR1E9gCN+5p/ntpwpGVMnBkgkgbAge+P7B3uq8FqHCyNMyAJiDHpmeufludwDNdYLhWMhgJgLAkgxPRZAB23+dIpAAJYEk5UQJZgJGekifnFTPdglwrmRChY9Lf0kfhyZnbfIqvwOKyXEMalzgwGbTvj07HeZ7+9ZvG3XtkkD4serYapkg6tiI6g++5q1xdw6YQKrYnRpBn/k4HuaEPEXiBiug7rgHq0zqJGMCAB995NO6XC8kuAOWahG2DnMLwa4xExOJxjtVakmkmvVJUqMFu3Y6aSkJpKkiiENTtVM010VBYkDV2qopria44l1UqKSQBuTA+Z2qGa1eTcabZlVWSGGr8XqEASdhE4ETOZEVWTaXBaMbdGxw3CcOLb3r9ofw4by10s+t7oUFgpDxpXuf6vnG74U5twmhvLstaE6QCWefTJ9UmOh6VkcxtNxFiwjMSbReSSfxEGAT2AA+lb3hXk5tWysFy3qtgkhdekyNsPhdt5isbUSi8b3N37rfz8TTxQkpcLgIU5c93BeFiYDCSJjMkBcGcjb5UIeP+ZLbtJaQlhk6iSTJWCs/0jJjv9a07PMGtCVT4jpGkmNJWSI7gxn/ACig7xdw7vxKWFDu6KFKwdWonYjvkfehaTH/AFU30i+eVQdA0BRDz17Q4W1bKn+IUyx1HCREMuwJgMIggETJqJ7FvhtKJpvcUSJKtNu3I+Ef1OMyZgRVl+SMwLOpdoBYyBlgCTgiYM4ER961pTi2m+v1/gRhB00gZ0nYb165yLlV0IiXcaEDIHALE6lLBhJ9sZ3HcwGcs8PS6mMSFJIMCSJP0n9zXojK48t1XUQGXVqlWCmG7EEaWnbA64jP1+bclGIzpsTjbZT5lzY2ZcqCW+ED4ZaQBGkNMTuelA/ivmvmBPUpORCgg6RuTGPUYxH4B71qc85/cuC4B8KBmInEiBOdiDHzgCgixba44VQWZjAG5Jouk06j7cu0V1GX7q8nK8GRg70a+NOFng+Fv3TF9wAUiDpK6gf0+4qlwXBcLwf8ziz5t4CUsJkTK5ZoKyBJg4kdcTg8253c4hgWOB8Kzgd4/wDn/LLby5Iyj0vPv+CFktkWpdvwN4C1ruoswGdQT2EiT9BXoFvgjw927bsNrZLoHsTkKwUGDgOMiI23oL8L2NV2f6R27n9/evQeNs3OEttdtXvWpz6PUC4QRJxjRGP6m7ml9ZO5qFjGmjUdxPw/Diwt3zlM3oGqBETOCNvwiRjJ7UB3ubBeKuABtAchFaNQXVOIESBsR0Jrd4zmFxwHuMZRQHBJkkglSFJkxOYmPrQz4pS35iuhEuCWAM5ke+NyOnw7UPTY/aal5/xx/BfNJ7dy8G/a5kI0AKQIMkbjcsfxDt0wBvvWpyzh5aZhXGqCvaQADOBPXevOOH41kOCemPqDGferp52xIJxHaegEUXJo2+IsrDVLyeoteeesxvHpCiRExtmY7gmo141oOMwWJJkDJ32z7dqGOH5s96NGpjB1BUM99h7Tnp+usloaYZ1BESHOnoYjUROQJ+kVky02z7Q9HIpdCWwblwavTgKNGrUSSNOMkCJEx161abi/KNy2SytIPQkn6DAiMY+9ULijRGqQCrsyOhAC46HOT+HPUTmqvG8VNzXZHm3HHwgELtJAQbAQfUN96MsW/wDsUc6K/NfEPlEoGJJnVBGzD1BQZ09MnPbahTi+Ma45ZiST3+1dzG2y3DqbUWk6s5yR1yMgj6Cqs1t4MMcatGTmyym+R80k00mkmmAI+aWo9VdXEHUs11dNcSNNclskwATPQCnUTeB+bcNw9xzxCEsRCPAKjBkEFWOTGQPymR5JOEW0rLwSlKm6M/lfhy5cBYW3MddDEfYUT8F4OYAO6s8R/LcaPcGMYGDOR07xu/8A+/4VdCHyW0gNIRtAOQFI0iYGmTHtsM5fGeNLR1aWEsZGk7E79Ntqy55dRPhRofhDHHyR824NbA1abyhT6tSrAjYLAgZAB3mafzLxYABcRltC4cKqmA6gEkrt8WelYvHc3uXcXrruq5VWYkA9MVQ4rmCYW7BEgkgSYHQTifepWm3Vv5LPNtugx4718Ol5blpWNtLhLlVC6tRJIneIAUbkkCQKCbvMjqa3wpYs5YNeOHuA7/6FiZ9iZjas6/xJbAkLMhZJjp9TFG/gLw/bu5ZwAQGZlWSMkaZ/CM52+DriiuEdNBylyB3vNKkZ3KuQW7EOz67gIB0j0pJjdhD77iBR14c4Z2Bt+SD5jaldXU+kjqMtgA7wTORkVmcwtcPZLjWnYDUhYRBG5/Md6y+J8XrEW7aBzuVcRnsI37+4Ge6ElPUc1f8Afj/Q0tuNUuAr5pzC7wYgyqFjo0BT8lYRLfUZx3rO5lz9/IZmtMwgavSqgwuxEagAdhtiM1i8T4pvImjzGyo1KTOxMZ6AdPcVNyrxmV4XRdQsjMban1EerqzTOALmAB8PWoWmlFJ7b5JeRdGeOUXuItsbrpYQgB7hCiQGExp+LMdh6TJqjzHnFizbNrgUZdWHutBLfFsc4gnIitvj7Z4vhdd17h8mDcXXPpuFQCoOJDKhgkTqiaB/4VyANLT2g71oYIKfM3148fj7xPNJx+yvx8/wVeIMwTkmf1qGtazyC9c+FCNIliZwCeoWSPtVfieS3UQuVlAdJYbT7jcfUDY9jT3qRurFtkqugv8ACfLbd3hkFpW85mZbjE4+L0x/TgrOY3NFlngVS35Qvu7NGhULFu4hDtKkeo9R7zQf4H4h/KOgEi2ZOlhPxE7Tt8WPrvFbXJPLfibim41vSA6w0Mfh1LIMask/Q5zWHqIy3y54XPvNTE1siaXB8tv3LTh5Y2hJL6QyRtmZ++xM1574gvKysoH/AG2IkbGDGfeCNu9er8zsqmh/UPMD61ne2LbtJ/qOAQSTkb7ivGebcy8xmhdIZtR9zEdh77d9hRtDc5OVAtRKo0Z4p1sAEagSJEx2nNKBSEVsmYGvAJavBRZuWlUYKOwTr2Yifn8qI+K8N2QQVayyRkniLaQeuxMj5TXnHIbc3d4iSf8ASFafvt9a9a/wE3LZZWQluGLgbksrZGO6zWNqV6c1FSNPFPfHc0AHF8xtcKzBLi3WggBZZR76sA7/AK7VjcmTzLpLAkTqIWesjGD3+sVW5gSxJO43xsOgn971qeHBotXb39Anr8UHT07kjpEg96ecFCDflgN7lNJ9Ix+NvFmOZAZtOIwWJ6dSTJqClApdNNpUhNu+RsV0Vr+GuHtvxKLeUsjSDAJI946//ag5xyxrN1lKOiySuoH4ZImeo9/aqeot+zyX2PbuM+K6upaIUGiuK0tOU1xxHEU6a5jTRUHDqQUopQK44IeJYKWGgQvz2gHY4qtxnMAxlEC4Mj6j6f8ANO5rxANy5p2nf5KBWeW+H5f3qqiuyXJ9FficOem2w9hU3Bc1u2Q3lXXQMIYKxEiZz3qvxXxt8zUdS0mqZybXKJLvFO5JdmYnJlif1q1ymwHvIDmT+gJ/tVGtDkP/AH1kx8Wf/Bq5qlwTbs1LnFWQ7EqzqCQDM6jsGMxjcxvmqa8zPqCEr6emNhj7VHfjQT7n9/mKk5HaPmBwJ0bDGW6DPvHf5VRqMVZaLlJ0Efh623CFbnGXTaW8cWzLalMai+mSgg/PM4xJP4k47l9t7b3NJBUsRaIYsw0jTCSFUdJInPavMeYcRcuXGa8SXECD0HQfaKpOKUek9Rqcpc/D9g31jbcUv8hzxP8A1QCOBY4W2lsaSQcExj8JEGJzJzWhw3i+xxo0hFt3CNLWXjRdUgypcR1jScFSZ+fmnEWjI+X9zTbakEEYI2irS0OJrjhkR1Mk+Q15PyvyOYPZUxaKllW7B1RErOxZfUJGYEin8Zy5bfE3CFLpqMxczETuROpT1ODG/Wtrlapx1i1ecA3LVwLcIEZCGDjaRGdvnip/EHKlBBtxByRv1Mz1nM5nH0rNlnayVPuqf4D8MaceOu0VLXiDVwbh2Q+WGKh2hgdJmABOT2I69JrzTjVIuHUCDvB3znPvmjbjeQ8Q6Ki2yHYl4JWNxsThRGY/KKD+b8A9q+6XCC4MtBkSwnfrvvT+j2Jva+xXVXxZWVqlt2izBRuTA23NRAVc5bdAuoT0M/UTB+8U+3SYklbQVcg5E1qBC3HckaJGwwsTmTJ/Yo24fjbQUabC+ZgEAT6YGYO3+0nMRWB4dUXbka4m2wHvkY95/vRRyrliWDLaSdJE+qJMmSw+HEDphBE15rVZN0/a7NuEVGNLoHPEfhclC6tbYHLaRB2yI2gmCPtuRqEOZslvg1tpOprnr6gASVztk7bHDbijLxPw62ktNZYDzUi4NUgHEZGM5/8AQTMzQpzG844dxoGnE4mCRAI99M56dKe0spOMbd8/2F8qXNGHw3AMy6wjMsx6e/ucx9qLPDfhwX7dxhbtL5YLEsC50mOjSMGNhOaDeE425bOq27If8pI/SvQ/DPPuIuWgTofOklrdudzGyidh9qa1byKNr5/YW0+xuq5EvcCtmyCjWJchv5cKQyk6ZVSI+vesrmbtcLXHOoi0Y1EjYnAMzJG0k7dYqHxRz68lwoBaUY+C0gznOBvk1TYH+ANxoJe8RJB1fD32gEHH+bagY8TilKT7f6h5ZU7il0DzRJjA6UtJXVrGaJprgtSG2RTGFcQcVqMing1c5bw6u8MJxGCBk+kGTgQSDnETUN0rLJW6KANT2BLAdyB+dK3DQSDggwR2I3/Op+C4FiwKhiFZZIGBkbnYVz4VshcukJPxfM1HrzVk2wpIUB2zO5AHbG5961rvKLQkFlSBHuXj7xqx29qFLKohY4XIG76+pj7n9aZFbPNuRtbLMoOnJ+Y7j/b61jkirxmpq0UlFwdMTTVvlghyZyqlh85A/vVPXVjl9tnYqu7K35Qx/JTVmRRc4pB5ax746zGPvijrgvC1y1at21QG6AWbGS5zAPdRgA5wYoT8LWP/AMi3cugm3ZBvEH8WiNAz3fSK9K5Hz5xNxiCSTAMfETJ+k+1ZWuySVRj0ux3SxSuR57z7kzBpuKbbMSMiATgwR0Oay+a3AwsgWwnl2lRiI9bBnJfA6ggdT6d69n5lxXDcWQ19RrA0w2xH+oQYztXn/O/CroS1sYOYALD85z7zUafWq9kuC2XBu5QGXon6Cl4eyzkBFLEmBHetNuDBbS6KDP4ZB+3+3atXl3Dqh0hdgxiSBON+uIn30ATFPTz7VwheOnt8sl5HYvcNbuA7ORqCMJBVX0HvgsTA6iKJl4W//Do7XLYGkEXJIaAAApIXJHQ7g9d6HwyjyxaU7Sw3bOkiAFjENvO4qunE3V4o3LZDgH4WGlYIMYGVkZGxB/PKyxllbfHv6+aNGFY0kjU4vnbkI12QVA0MghHIjeDhwD7jsNqAudcy828zxnYmSZI3P76RXpicfavWGscQtwsQSHuLJRn+IfECwECCTkH5UA875Olh9BQ/PUfy3BHY7GmNE4KTVU/2F9Vu2/Ax1zThFJ5a9NX3H+1PthT8RYfID/etYzT0zk/L2XTeAUK6aTKzll2APyMHpFbHE8w8p0W2GtkEgo7Arq66ZAYA9vfbM1mcDzIHhbeo5O8SIVfiHtJKj/yNZ/NPEGu4rv6mD6zneIx7YAx/vXm1jllk9y6NuUlFIIeO8i4tw3NKllJkkyHEktAGkzAG8kjPagjxDzBRYKLEOZEdTiT8u3znrV7nnNAbOQRJJEk6hIyD+X3JMmIC3s6jOpfb1bDttTuk033pPpi+fPtW1eROB4VrjhUUsdzHYbmvTfDHL2Th1VEQ5VpcXNwzHIAhsHasbwny5QttgulidJYEEtnO+CNumMbxk2Xh7mmQHBIaD6d8x1wIgzH060DXapyexeC+nwqEdz7YO+PfDIuuHVdLGZVEuQWySZfofb3x3BOPlbS2jjSxJX3MkH5QY+lej854o8PdEgOdAwxJjVMiZwwP4hIMjA6h3PvLvOCvoZgcsQBMwM7/AH7H50bR5JUlLlFc0FTcewX00lPpK2TKJoprW5rU5LyN+JYqgmBOB885Ioj4P/pNxNww12yh7SzH8gf1oM9Tig6k+S8cM5K0gGThCxgb9B1OQIAG+9b3IeTMDeW4jlmtEIEgkOHQ+oEjEBqL7H/SO5ZIZnFw+2oR9NyO+kz7GtLg+TfwlzzGeNOzTCyR0Az7QehrN1GvjTUB7DpvMjzXj+EtcPcOvU3qJFoYGncan984UHHXOI+FvXeJdbamBuFX0oo6wNp23yZGaL+YcuS/dJMDVmSN84MNjc/Kr/B8DYtLMaSmgMiAtImT6idRLCTgxGJgRUPWpR6uX6fP/rL/AFX2u6Rhc15Ta4YizacPeIJuOpnS3RQe8Ez8qt8w4V0vJcVBDCV9Ig6m9U479OmKts9tGbWiKrnVpxOhjPpkHI7ziKscTfS9aazbYBkJNttStJGXUbGDG+dhnNL+rJ1f4t/H/X6DGxR6/Ip8BzFDdNu4oW3dGVAwjSQtxegMzIGCPnXnfOOD8q8yxAmRvgTtneMj6Vu37zKdTCJMdp6bfL971Bziz5ihi8aIwYglok95x+VaGGPpyvwxTN7aBzTWjyZoLmJhDtuBqWf371d4jw2G1nh7tt9CB9Bf1FOpBgK2fwyDtvVPlKwL0g4SD7GQB+cCm1NSXAo4uL5NNeJa1YBIkXGWJ6okkD/2A+1RcP4jdZjA7f8ANbHPOC//AF/CsUAOhsgGfjG/eR9qFOGiTO37ihY1HIm373+TovOThSXuC/l3i9GMP7dYo05Zz+1OtGEqp/ltgE9Ppk4rx9ban/mtDieI8p4RhpAU6ZkfApMHcGZ60vm0EJu0EhqmuGei874Thbt0XbQCAAsynADdAI3nJAB/D8qdyBCbZKooDPgkEnRETBI9QbMj+1D/ACVDeZbC4dxLT0JE5xuF6j+v3mi2xxJNpbYtsWAVWdQmBEAbgyQAMdIrIz3D2Lv/AEaMKaJeUcO15HVoI9RMgYJBHUY9PURVa94eRoNqwwZY/wCyQBIO8nUffVE9NqvX7ly2g1aLVufxgm4xxMjUAAe3z3xTrbfzFYaNMgDTKqd46mDsQQYpNSlB3F/gX77M+zwk3vKe6zggaPMC5JUFoOnKyGE/5fxbVNxfKLXFp/D3RoddahRGoYB1fISPYx9a17vLJbOmVIYGCync5ZeuBBwRjrUHDuPN1XZLAQQqrqFsHBJETAgzG2OxWVNuVrho59V4PBeYcK9i69twQyEgzVcvNetf9RfDwvsmhwVTSGMSQWJ9sQsSJnbGCR59zPwtcsIHkMsSY3iYmO0/aRXp8Gqjkit3D9xk5NO4ttdEfD85ui2qFtVtThCY3mds0YeH+VJda25ET0Hf670Gct5a166ltBLMQBkDr7/vFes8h8NFbahHl1IlWjt3A3j9KBrckca2p02G06clbAHxeIx01n9BQuRFGPjrlxRmJmVdhHY+icRmAV69aDGc03pWnjVC+oXth34W5m5VmtnSqqo9WmNQnUNiSPVMxsfavQ/8WBc2rmhSqgM4BYghZMhc5Ocd+kGvI/B3GL/MtOYByp7HZvqV/QCvTuXsUF5rqsPNvFkIIyNRYhoJwQV3yKxtZiSyPj+TQwzuCKHE82s8U/lsDKDSrqNx0OY27HFYni3w/ZSwblsuGUCQcqehyRIO2Pn7VF4h5yjcw1WyLShSpKwATpJJJ92MfLv1wPEPOTcYpbuO1oHGojMDsBtMmNs+0ljBppqcdjpdgcmaKi7MOK6nxXVuGVZtcg8SPwodVmHzI3BAIj/SQTirPA+NbisS0sG3BOD/ALfMVi+RXNw09AaDPSwk22uy0dU4qrPRORf9RlEqzXQD+CSQY6dYHvFavMuc2dPrBusZhiBpUTjbDY7Awd4ryVeG7CrfF3rr5Nxp7gxPzjeksn0YpSuLGoa+K+0EHOOYshLAGMA6QAIJJE6cRJqlb55qBVUHmGDrA2AIxO/3kGQIEZZb4s+Qi6iSFhgR1k7z8UiMmcY9qw+M5WfMbcZODuJz19q7FgT9lrlB8uakpJ8MMbHMAV0FlEQAPSwEaT6eoyMxv19s3jeaJauAMs/iEEzJMyeoGcR0rETl+PV/auPCAUeOiSFpa6zR5zx9l3kDUZ3Sekx7ExGf2MDjrvmN6VIUDAkn7mrz2J9qZ/CmaPDBs4QCWp39hYOfcI3CoArC4BB31TnY7FdWk9Nj1qzwniHhbdkA2xdCqAFNtQ2r8R1KYC775YmSKDBw5qRbRG1A+oQqnfd9l/r0vFBfynxUoZQv8sHJVZgjrJZifmB86FvGfJTwvGXEgaWJdGC6QUYkiAMCPhgYBWoPM0mdq9F4vkg5nwfDOpXXaUqzahIUttpkHVgHqPUdugZxjpZqX3X3+weM3qItPtHkmnqKY947Vu868N8RZIHllgfxIJHy/ePel4TwLxTE67ZtgQTrnAMwSBJ6RETJFNevjSvcgSxTfFG34d0mxrB/mtL69RERggCehDf+w6A0W2+KyGPoZ86xjfM9t5zQ1w/LLXDFLSXw7EavWuhcAswAyQMAZ3zgSRRZ/iFq7bAZWdwSZ1RtEgEYjSQcTOoGsHVcytco1MX2aZZXmNxBFwI1uSXZDbyIIMiYIYsNiJ+1P4a6raPKuFFUtrRgCQc9NlEkrMj84qq3J1OprdoNMLku2ktgHIkH6nY7VAfDt62ddvSw2llt6gD3ZgRiN560knjfHTDcrk1OD4y5aQn0rbYEE21FxQDO+l5UgziIGo79KfKuMQXCtxpggo0sW6wQc6ZOfb3qlxBj1XVshl0nFkDKmTMCCDtkkEGq/wDHWy/ptq8mSFt6RJ0xpAMDP6n6EWNSXBG6uzb5q5ugprVBqGW0rL+kzgQJUbbbzprzbxZxJWynXW7TExt/cifoaIzba/fJUBUX1uMEIMb9yf6fpQd4kZnuENJKlteZGokzHSAMY7Vp6PC1Nf5Fc+RKDM/gL0DUBBBGQe4M0ecB4/u2bYUolxVGR61JJMyTJk+kbQM7b0Jcs5ZNjUMzdKx8kQ/b1VZ5rb8kNacQ4YdojT3BrTyYseT7Sszo5Jw+yO8Q+JTxbO7IqamJhSTuROSe8H50PMF96sCzKYIP7P7+lVHtEbiiQgoKkirm5vlknCcWLVwOpMqfcfSRtR7f8TJfsqLCuGjOq4DGBMDGNz9u1edrwrMwA3JjNHnhjkNxdSkAmJAkTt/z9qU1SgqlLtDWDc+F0DvMuBuL6rgidvf3+VUlSjfxvya76SVJAVRMr2+dBhkYO9H0uVZI2A1MHFjfLrq4iupsULyJS+XTkxtSkUUUQ1BUgWmgU6aqyyocUkUoXJYySdySZ+5puql1VXb5Cb+Ksk1CNqhdBS0hqUijkMIpNFPpwq1FLGLbp2ilFOrjiM8PNXeUObLSpwd1lgD9iDv2quTXBqHOCmtsgsJuDtMIF8QOC2lUWYmLvECfn/MzWK3GcVqJF9swN+gmB7gAkZqMNTtZoMdLjj1H9/1DS1WR/eMi7y9j8RLRtJ2z0qxw3MbtogA/D0M/qM/nV0VxtTRXii1TQNaiadon4XxndRSAzKWaWwCCOkydU5PX79CXl/j9WXT5mhyPiOx+4AB9sDFCD8ID0FJ/hg9qSy/R+HJ8BvHr8ke1YdcTzu0luLvHWiGzoS2rnecxjJjcxMz3rHv+IuG0ILN6DraF0qm6n1MQNJzAgdt9jQ//AIUB2p/+HgdqHH6Nxrz+SCP6Qn/1/Mvcz40WdXk8QXZ4JgnGBtGJGQG3EEjeaHxbNaR4URiKiaxFPYcKxqrtiefUSyO6oXguJa3pG6h9en3IUH7hRUnO7y37ruAVDbAgY9sGoilNZaLsjdgfVnVWVk4aKeEqWkCzVqSKOTYzyJIPUGRRryLn1tGVmWPSARpYz6pnEjYkZ7D3oRt2u1WrbMKU1OnhnXtDum1E8XC6Dbxn4ptPaVbUk6c7kjbr3wPz9q8wu2yWJ7mc1r8RxEjIqix9qjTaWOFcFtRqZT48FUJXVM1dTgnZ/9k="/>
          <p:cNvSpPr>
            <a:spLocks noChangeAspect="1" noChangeArrowheads="1"/>
          </p:cNvSpPr>
          <p:nvPr/>
        </p:nvSpPr>
        <p:spPr bwMode="auto">
          <a:xfrm>
            <a:off x="155575" y="-1423988"/>
            <a:ext cx="4095750" cy="2971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12291"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335058" y="3649281"/>
            <a:ext cx="3174503" cy="229670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2292"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081316" y="1952625"/>
            <a:ext cx="3066220" cy="229670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2293" name="Picture 5"/>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500" b="99000" l="0" r="100000"/>
                    </a14:imgEffect>
                  </a14:imgLayer>
                </a14:imgProps>
              </a:ext>
              <a:ext uri="{28A0092B-C50C-407E-A947-70E740481C1C}">
                <a14:useLocalDpi xmlns:a14="http://schemas.microsoft.com/office/drawing/2010/main" xmlns=""/>
              </a:ext>
            </a:extLst>
          </a:blip>
          <a:srcRect/>
          <a:stretch>
            <a:fillRect/>
          </a:stretch>
        </p:blipFill>
        <p:spPr bwMode="auto">
          <a:xfrm>
            <a:off x="1789685" y="1849370"/>
            <a:ext cx="2390775"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4" name="Picture 6"/>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754614" y="4331161"/>
            <a:ext cx="1769713" cy="1671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AutoShape 8" descr="https://encrypted-tbn1.gstatic.com/images?q=tbn:ANd9GcT2FyMRKnmxLt_jc4Ib4yFvi_8bXoAiWwbgyyyfqoiP63zNxURj"/>
          <p:cNvSpPr>
            <a:spLocks noChangeAspect="1" noChangeArrowheads="1"/>
          </p:cNvSpPr>
          <p:nvPr/>
        </p:nvSpPr>
        <p:spPr bwMode="auto">
          <a:xfrm>
            <a:off x="155575" y="-1790700"/>
            <a:ext cx="2600325"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Tree>
    <p:extLst>
      <p:ext uri="{BB962C8B-B14F-4D97-AF65-F5344CB8AC3E}">
        <p14:creationId xmlns:p14="http://schemas.microsoft.com/office/powerpoint/2010/main" xmlns="" val="30820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nodeType="with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p:cTn id="17" dur="1000" fill="hold"/>
                                        <p:tgtEl>
                                          <p:spTgt spid="12293"/>
                                        </p:tgtEl>
                                        <p:attrNameLst>
                                          <p:attrName>ppt_w</p:attrName>
                                        </p:attrNameLst>
                                      </p:cBhvr>
                                      <p:tavLst>
                                        <p:tav tm="0">
                                          <p:val>
                                            <p:strVal val="#ppt_w*0.70"/>
                                          </p:val>
                                        </p:tav>
                                        <p:tav tm="100000">
                                          <p:val>
                                            <p:strVal val="#ppt_w"/>
                                          </p:val>
                                        </p:tav>
                                      </p:tavLst>
                                    </p:anim>
                                    <p:anim calcmode="lin" valueType="num">
                                      <p:cBhvr>
                                        <p:cTn id="18" dur="1000" fill="hold"/>
                                        <p:tgtEl>
                                          <p:spTgt spid="12293"/>
                                        </p:tgtEl>
                                        <p:attrNameLst>
                                          <p:attrName>ppt_h</p:attrName>
                                        </p:attrNameLst>
                                      </p:cBhvr>
                                      <p:tavLst>
                                        <p:tav tm="0">
                                          <p:val>
                                            <p:strVal val="#ppt_h"/>
                                          </p:val>
                                        </p:tav>
                                        <p:tav tm="100000">
                                          <p:val>
                                            <p:strVal val="#ppt_h"/>
                                          </p:val>
                                        </p:tav>
                                      </p:tavLst>
                                    </p:anim>
                                    <p:animEffect transition="in" filter="fade">
                                      <p:cBhvr>
                                        <p:cTn id="19" dur="1000"/>
                                        <p:tgtEl>
                                          <p:spTgt spid="12293"/>
                                        </p:tgtEl>
                                      </p:cBhvr>
                                    </p:animEffect>
                                  </p:childTnLst>
                                </p:cTn>
                              </p:par>
                              <p:par>
                                <p:cTn id="20" presetID="55" presetClass="entr" presetSubtype="0" fill="hold" nodeType="withEffect">
                                  <p:stCondLst>
                                    <p:cond delay="0"/>
                                  </p:stCondLst>
                                  <p:childTnLst>
                                    <p:set>
                                      <p:cBhvr>
                                        <p:cTn id="21" dur="1" fill="hold">
                                          <p:stCondLst>
                                            <p:cond delay="0"/>
                                          </p:stCondLst>
                                        </p:cTn>
                                        <p:tgtEl>
                                          <p:spTgt spid="12292"/>
                                        </p:tgtEl>
                                        <p:attrNameLst>
                                          <p:attrName>style.visibility</p:attrName>
                                        </p:attrNameLst>
                                      </p:cBhvr>
                                      <p:to>
                                        <p:strVal val="visible"/>
                                      </p:to>
                                    </p:set>
                                    <p:anim calcmode="lin" valueType="num">
                                      <p:cBhvr>
                                        <p:cTn id="22" dur="1000" fill="hold"/>
                                        <p:tgtEl>
                                          <p:spTgt spid="12292"/>
                                        </p:tgtEl>
                                        <p:attrNameLst>
                                          <p:attrName>ppt_w</p:attrName>
                                        </p:attrNameLst>
                                      </p:cBhvr>
                                      <p:tavLst>
                                        <p:tav tm="0">
                                          <p:val>
                                            <p:strVal val="#ppt_w*0.70"/>
                                          </p:val>
                                        </p:tav>
                                        <p:tav tm="100000">
                                          <p:val>
                                            <p:strVal val="#ppt_w"/>
                                          </p:val>
                                        </p:tav>
                                      </p:tavLst>
                                    </p:anim>
                                    <p:anim calcmode="lin" valueType="num">
                                      <p:cBhvr>
                                        <p:cTn id="23" dur="1000" fill="hold"/>
                                        <p:tgtEl>
                                          <p:spTgt spid="12292"/>
                                        </p:tgtEl>
                                        <p:attrNameLst>
                                          <p:attrName>ppt_h</p:attrName>
                                        </p:attrNameLst>
                                      </p:cBhvr>
                                      <p:tavLst>
                                        <p:tav tm="0">
                                          <p:val>
                                            <p:strVal val="#ppt_h"/>
                                          </p:val>
                                        </p:tav>
                                        <p:tav tm="100000">
                                          <p:val>
                                            <p:strVal val="#ppt_h"/>
                                          </p:val>
                                        </p:tav>
                                      </p:tavLst>
                                    </p:anim>
                                    <p:animEffect transition="in" filter="fade">
                                      <p:cBhvr>
                                        <p:cTn id="24" dur="1000"/>
                                        <p:tgtEl>
                                          <p:spTgt spid="12292"/>
                                        </p:tgtEl>
                                      </p:cBhvr>
                                    </p:animEffect>
                                  </p:childTnLst>
                                </p:cTn>
                              </p:par>
                              <p:par>
                                <p:cTn id="25" presetID="55" presetClass="entr" presetSubtype="0" fill="hold" nodeType="withEffect">
                                  <p:stCondLst>
                                    <p:cond delay="0"/>
                                  </p:stCondLst>
                                  <p:childTnLst>
                                    <p:set>
                                      <p:cBhvr>
                                        <p:cTn id="26" dur="1" fill="hold">
                                          <p:stCondLst>
                                            <p:cond delay="0"/>
                                          </p:stCondLst>
                                        </p:cTn>
                                        <p:tgtEl>
                                          <p:spTgt spid="12291"/>
                                        </p:tgtEl>
                                        <p:attrNameLst>
                                          <p:attrName>style.visibility</p:attrName>
                                        </p:attrNameLst>
                                      </p:cBhvr>
                                      <p:to>
                                        <p:strVal val="visible"/>
                                      </p:to>
                                    </p:set>
                                    <p:anim calcmode="lin" valueType="num">
                                      <p:cBhvr>
                                        <p:cTn id="27" dur="1000" fill="hold"/>
                                        <p:tgtEl>
                                          <p:spTgt spid="12291"/>
                                        </p:tgtEl>
                                        <p:attrNameLst>
                                          <p:attrName>ppt_w</p:attrName>
                                        </p:attrNameLst>
                                      </p:cBhvr>
                                      <p:tavLst>
                                        <p:tav tm="0">
                                          <p:val>
                                            <p:strVal val="#ppt_w*0.70"/>
                                          </p:val>
                                        </p:tav>
                                        <p:tav tm="100000">
                                          <p:val>
                                            <p:strVal val="#ppt_w"/>
                                          </p:val>
                                        </p:tav>
                                      </p:tavLst>
                                    </p:anim>
                                    <p:anim calcmode="lin" valueType="num">
                                      <p:cBhvr>
                                        <p:cTn id="28" dur="1000" fill="hold"/>
                                        <p:tgtEl>
                                          <p:spTgt spid="12291"/>
                                        </p:tgtEl>
                                        <p:attrNameLst>
                                          <p:attrName>ppt_h</p:attrName>
                                        </p:attrNameLst>
                                      </p:cBhvr>
                                      <p:tavLst>
                                        <p:tav tm="0">
                                          <p:val>
                                            <p:strVal val="#ppt_h"/>
                                          </p:val>
                                        </p:tav>
                                        <p:tav tm="100000">
                                          <p:val>
                                            <p:strVal val="#ppt_h"/>
                                          </p:val>
                                        </p:tav>
                                      </p:tavLst>
                                    </p:anim>
                                    <p:animEffect transition="in" filter="fade">
                                      <p:cBhvr>
                                        <p:cTn id="29" dur="1000"/>
                                        <p:tgtEl>
                                          <p:spTgt spid="12291"/>
                                        </p:tgtEl>
                                      </p:cBhvr>
                                    </p:animEffect>
                                  </p:childTnLst>
                                </p:cTn>
                              </p:par>
                              <p:par>
                                <p:cTn id="30" presetID="55" presetClass="entr" presetSubtype="0" fill="hold" nodeType="withEffect">
                                  <p:stCondLst>
                                    <p:cond delay="0"/>
                                  </p:stCondLst>
                                  <p:childTnLst>
                                    <p:set>
                                      <p:cBhvr>
                                        <p:cTn id="31" dur="1" fill="hold">
                                          <p:stCondLst>
                                            <p:cond delay="0"/>
                                          </p:stCondLst>
                                        </p:cTn>
                                        <p:tgtEl>
                                          <p:spTgt spid="12294"/>
                                        </p:tgtEl>
                                        <p:attrNameLst>
                                          <p:attrName>style.visibility</p:attrName>
                                        </p:attrNameLst>
                                      </p:cBhvr>
                                      <p:to>
                                        <p:strVal val="visible"/>
                                      </p:to>
                                    </p:set>
                                    <p:anim calcmode="lin" valueType="num">
                                      <p:cBhvr>
                                        <p:cTn id="32" dur="1000" fill="hold"/>
                                        <p:tgtEl>
                                          <p:spTgt spid="12294"/>
                                        </p:tgtEl>
                                        <p:attrNameLst>
                                          <p:attrName>ppt_w</p:attrName>
                                        </p:attrNameLst>
                                      </p:cBhvr>
                                      <p:tavLst>
                                        <p:tav tm="0">
                                          <p:val>
                                            <p:strVal val="#ppt_w*0.70"/>
                                          </p:val>
                                        </p:tav>
                                        <p:tav tm="100000">
                                          <p:val>
                                            <p:strVal val="#ppt_w"/>
                                          </p:val>
                                        </p:tav>
                                      </p:tavLst>
                                    </p:anim>
                                    <p:anim calcmode="lin" valueType="num">
                                      <p:cBhvr>
                                        <p:cTn id="33" dur="1000" fill="hold"/>
                                        <p:tgtEl>
                                          <p:spTgt spid="12294"/>
                                        </p:tgtEl>
                                        <p:attrNameLst>
                                          <p:attrName>ppt_h</p:attrName>
                                        </p:attrNameLst>
                                      </p:cBhvr>
                                      <p:tavLst>
                                        <p:tav tm="0">
                                          <p:val>
                                            <p:strVal val="#ppt_h"/>
                                          </p:val>
                                        </p:tav>
                                        <p:tav tm="100000">
                                          <p:val>
                                            <p:strVal val="#ppt_h"/>
                                          </p:val>
                                        </p:tav>
                                      </p:tavLst>
                                    </p:anim>
                                    <p:animEffect transition="in" filter="fade">
                                      <p:cBhvr>
                                        <p:cTn id="34" dur="1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2" name="AutoShape 4" descr="https://encrypted-tbn1.gstatic.com/images?q=tbn:ANd9GcQwI0-9Gqb9UHvCkDi3KcdKHDnEPZr_Vgjc8_Xq4elUkqVw4hmP"/>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7" name="Текстово поле 6"/>
          <p:cNvSpPr txBox="1"/>
          <p:nvPr/>
        </p:nvSpPr>
        <p:spPr>
          <a:xfrm>
            <a:off x="2915816" y="6154276"/>
            <a:ext cx="3656629" cy="492443"/>
          </a:xfrm>
          <a:prstGeom prst="rect">
            <a:avLst/>
          </a:prstGeom>
          <a:noFill/>
        </p:spPr>
        <p:txBody>
          <a:bodyPr wrap="square" rtlCol="0">
            <a:spAutoFit/>
          </a:bodyPr>
          <a:lstStyle/>
          <a:p>
            <a:r>
              <a:rPr lang="bg-BG" sz="2600" b="1" i="1" dirty="0" err="1" smtClean="0">
                <a:solidFill>
                  <a:srgbClr val="002060"/>
                </a:solidFill>
                <a:ea typeface="Cambria Math" panose="02040503050406030204" pitchFamily="18" charset="0"/>
              </a:rPr>
              <a:t>Рогозенско</a:t>
            </a:r>
            <a:r>
              <a:rPr lang="bg-BG" sz="2600" b="1" i="1" dirty="0" smtClean="0">
                <a:solidFill>
                  <a:srgbClr val="002060"/>
                </a:solidFill>
                <a:ea typeface="Cambria Math" panose="02040503050406030204" pitchFamily="18" charset="0"/>
              </a:rPr>
              <a:t> съкровище</a:t>
            </a:r>
            <a:endParaRPr lang="bg-BG" sz="2600" b="1" i="1" dirty="0" smtClean="0">
              <a:solidFill>
                <a:srgbClr val="002060"/>
              </a:solidFill>
              <a:effectLst>
                <a:outerShdw blurRad="38100" dist="38100" dir="2700000" algn="tl">
                  <a:srgbClr val="000000">
                    <a:alpha val="43137"/>
                  </a:srgbClr>
                </a:outerShdw>
              </a:effectLst>
              <a:ea typeface="Cambria Math" panose="02040503050406030204" pitchFamily="18" charset="0"/>
            </a:endParaRP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9574" y="1064229"/>
            <a:ext cx="2592288" cy="2309097"/>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99099" y="1094276"/>
            <a:ext cx="2107263" cy="2262913"/>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434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20383" y="3610299"/>
            <a:ext cx="2984785" cy="2112825"/>
          </a:xfrm>
          <a:prstGeom prst="rect">
            <a:avLst/>
          </a:prstGeom>
          <a:ln w="9525">
            <a:solidFill>
              <a:srgbClr val="00206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4342" name="Picture 6"/>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96094" l="9091" r="89773">
                        <a14:foregroundMark x1="19886" y1="10547" x2="80114" y2="1132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448097" y="3447513"/>
            <a:ext cx="1944216" cy="2827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3"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02213" y="3376075"/>
            <a:ext cx="1771650" cy="25812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4344"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392313" y="1064229"/>
            <a:ext cx="3047771" cy="2253716"/>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39093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14339"/>
                                        </p:tgtEl>
                                        <p:attrNameLst>
                                          <p:attrName>style.visibility</p:attrName>
                                        </p:attrNameLst>
                                      </p:cBhvr>
                                      <p:to>
                                        <p:strVal val="visible"/>
                                      </p:to>
                                    </p:set>
                                    <p:anim calcmode="lin" valueType="num">
                                      <p:cBhvr>
                                        <p:cTn id="12" dur="1000" fill="hold"/>
                                        <p:tgtEl>
                                          <p:spTgt spid="14339"/>
                                        </p:tgtEl>
                                        <p:attrNameLst>
                                          <p:attrName>ppt_w</p:attrName>
                                        </p:attrNameLst>
                                      </p:cBhvr>
                                      <p:tavLst>
                                        <p:tav tm="0">
                                          <p:val>
                                            <p:strVal val="#ppt_w*0.70"/>
                                          </p:val>
                                        </p:tav>
                                        <p:tav tm="100000">
                                          <p:val>
                                            <p:strVal val="#ppt_w"/>
                                          </p:val>
                                        </p:tav>
                                      </p:tavLst>
                                    </p:anim>
                                    <p:anim calcmode="lin" valueType="num">
                                      <p:cBhvr>
                                        <p:cTn id="13" dur="1000" fill="hold"/>
                                        <p:tgtEl>
                                          <p:spTgt spid="14339"/>
                                        </p:tgtEl>
                                        <p:attrNameLst>
                                          <p:attrName>ppt_h</p:attrName>
                                        </p:attrNameLst>
                                      </p:cBhvr>
                                      <p:tavLst>
                                        <p:tav tm="0">
                                          <p:val>
                                            <p:strVal val="#ppt_h"/>
                                          </p:val>
                                        </p:tav>
                                        <p:tav tm="100000">
                                          <p:val>
                                            <p:strVal val="#ppt_h"/>
                                          </p:val>
                                        </p:tav>
                                      </p:tavLst>
                                    </p:anim>
                                    <p:animEffect transition="in" filter="fade">
                                      <p:cBhvr>
                                        <p:cTn id="14" dur="1000"/>
                                        <p:tgtEl>
                                          <p:spTgt spid="14339"/>
                                        </p:tgtEl>
                                      </p:cBhvr>
                                    </p:animEffect>
                                  </p:childTnLst>
                                </p:cTn>
                              </p:par>
                              <p:par>
                                <p:cTn id="15" presetID="55" presetClass="entr" presetSubtype="0" fill="hold" nodeType="withEffect">
                                  <p:stCondLst>
                                    <p:cond delay="0"/>
                                  </p:stCondLst>
                                  <p:childTnLst>
                                    <p:set>
                                      <p:cBhvr>
                                        <p:cTn id="16" dur="1" fill="hold">
                                          <p:stCondLst>
                                            <p:cond delay="0"/>
                                          </p:stCondLst>
                                        </p:cTn>
                                        <p:tgtEl>
                                          <p:spTgt spid="14340"/>
                                        </p:tgtEl>
                                        <p:attrNameLst>
                                          <p:attrName>style.visibility</p:attrName>
                                        </p:attrNameLst>
                                      </p:cBhvr>
                                      <p:to>
                                        <p:strVal val="visible"/>
                                      </p:to>
                                    </p:set>
                                    <p:anim calcmode="lin" valueType="num">
                                      <p:cBhvr>
                                        <p:cTn id="17" dur="1000" fill="hold"/>
                                        <p:tgtEl>
                                          <p:spTgt spid="14340"/>
                                        </p:tgtEl>
                                        <p:attrNameLst>
                                          <p:attrName>ppt_w</p:attrName>
                                        </p:attrNameLst>
                                      </p:cBhvr>
                                      <p:tavLst>
                                        <p:tav tm="0">
                                          <p:val>
                                            <p:strVal val="#ppt_w*0.70"/>
                                          </p:val>
                                        </p:tav>
                                        <p:tav tm="100000">
                                          <p:val>
                                            <p:strVal val="#ppt_w"/>
                                          </p:val>
                                        </p:tav>
                                      </p:tavLst>
                                    </p:anim>
                                    <p:anim calcmode="lin" valueType="num">
                                      <p:cBhvr>
                                        <p:cTn id="18" dur="1000" fill="hold"/>
                                        <p:tgtEl>
                                          <p:spTgt spid="14340"/>
                                        </p:tgtEl>
                                        <p:attrNameLst>
                                          <p:attrName>ppt_h</p:attrName>
                                        </p:attrNameLst>
                                      </p:cBhvr>
                                      <p:tavLst>
                                        <p:tav tm="0">
                                          <p:val>
                                            <p:strVal val="#ppt_h"/>
                                          </p:val>
                                        </p:tav>
                                        <p:tav tm="100000">
                                          <p:val>
                                            <p:strVal val="#ppt_h"/>
                                          </p:val>
                                        </p:tav>
                                      </p:tavLst>
                                    </p:anim>
                                    <p:animEffect transition="in" filter="fade">
                                      <p:cBhvr>
                                        <p:cTn id="19" dur="1000"/>
                                        <p:tgtEl>
                                          <p:spTgt spid="14340"/>
                                        </p:tgtEl>
                                      </p:cBhvr>
                                    </p:animEffect>
                                  </p:childTnLst>
                                </p:cTn>
                              </p:par>
                              <p:par>
                                <p:cTn id="20" presetID="55" presetClass="entr" presetSubtype="0" fill="hold" nodeType="withEffect">
                                  <p:stCondLst>
                                    <p:cond delay="0"/>
                                  </p:stCondLst>
                                  <p:childTnLst>
                                    <p:set>
                                      <p:cBhvr>
                                        <p:cTn id="21" dur="1" fill="hold">
                                          <p:stCondLst>
                                            <p:cond delay="0"/>
                                          </p:stCondLst>
                                        </p:cTn>
                                        <p:tgtEl>
                                          <p:spTgt spid="14344"/>
                                        </p:tgtEl>
                                        <p:attrNameLst>
                                          <p:attrName>style.visibility</p:attrName>
                                        </p:attrNameLst>
                                      </p:cBhvr>
                                      <p:to>
                                        <p:strVal val="visible"/>
                                      </p:to>
                                    </p:set>
                                    <p:anim calcmode="lin" valueType="num">
                                      <p:cBhvr>
                                        <p:cTn id="22" dur="1000" fill="hold"/>
                                        <p:tgtEl>
                                          <p:spTgt spid="14344"/>
                                        </p:tgtEl>
                                        <p:attrNameLst>
                                          <p:attrName>ppt_w</p:attrName>
                                        </p:attrNameLst>
                                      </p:cBhvr>
                                      <p:tavLst>
                                        <p:tav tm="0">
                                          <p:val>
                                            <p:strVal val="#ppt_w*0.70"/>
                                          </p:val>
                                        </p:tav>
                                        <p:tav tm="100000">
                                          <p:val>
                                            <p:strVal val="#ppt_w"/>
                                          </p:val>
                                        </p:tav>
                                      </p:tavLst>
                                    </p:anim>
                                    <p:anim calcmode="lin" valueType="num">
                                      <p:cBhvr>
                                        <p:cTn id="23" dur="1000" fill="hold"/>
                                        <p:tgtEl>
                                          <p:spTgt spid="14344"/>
                                        </p:tgtEl>
                                        <p:attrNameLst>
                                          <p:attrName>ppt_h</p:attrName>
                                        </p:attrNameLst>
                                      </p:cBhvr>
                                      <p:tavLst>
                                        <p:tav tm="0">
                                          <p:val>
                                            <p:strVal val="#ppt_h"/>
                                          </p:val>
                                        </p:tav>
                                        <p:tav tm="100000">
                                          <p:val>
                                            <p:strVal val="#ppt_h"/>
                                          </p:val>
                                        </p:tav>
                                      </p:tavLst>
                                    </p:anim>
                                    <p:animEffect transition="in" filter="fade">
                                      <p:cBhvr>
                                        <p:cTn id="24" dur="1000"/>
                                        <p:tgtEl>
                                          <p:spTgt spid="14344"/>
                                        </p:tgtEl>
                                      </p:cBhvr>
                                    </p:animEffect>
                                  </p:childTnLst>
                                </p:cTn>
                              </p:par>
                              <p:par>
                                <p:cTn id="25" presetID="55" presetClass="entr" presetSubtype="0" fill="hold" nodeType="withEffect">
                                  <p:stCondLst>
                                    <p:cond delay="0"/>
                                  </p:stCondLst>
                                  <p:childTnLst>
                                    <p:set>
                                      <p:cBhvr>
                                        <p:cTn id="26" dur="1" fill="hold">
                                          <p:stCondLst>
                                            <p:cond delay="0"/>
                                          </p:stCondLst>
                                        </p:cTn>
                                        <p:tgtEl>
                                          <p:spTgt spid="14343"/>
                                        </p:tgtEl>
                                        <p:attrNameLst>
                                          <p:attrName>style.visibility</p:attrName>
                                        </p:attrNameLst>
                                      </p:cBhvr>
                                      <p:to>
                                        <p:strVal val="visible"/>
                                      </p:to>
                                    </p:set>
                                    <p:anim calcmode="lin" valueType="num">
                                      <p:cBhvr>
                                        <p:cTn id="27" dur="1000" fill="hold"/>
                                        <p:tgtEl>
                                          <p:spTgt spid="14343"/>
                                        </p:tgtEl>
                                        <p:attrNameLst>
                                          <p:attrName>ppt_w</p:attrName>
                                        </p:attrNameLst>
                                      </p:cBhvr>
                                      <p:tavLst>
                                        <p:tav tm="0">
                                          <p:val>
                                            <p:strVal val="#ppt_w*0.70"/>
                                          </p:val>
                                        </p:tav>
                                        <p:tav tm="100000">
                                          <p:val>
                                            <p:strVal val="#ppt_w"/>
                                          </p:val>
                                        </p:tav>
                                      </p:tavLst>
                                    </p:anim>
                                    <p:anim calcmode="lin" valueType="num">
                                      <p:cBhvr>
                                        <p:cTn id="28" dur="1000" fill="hold"/>
                                        <p:tgtEl>
                                          <p:spTgt spid="14343"/>
                                        </p:tgtEl>
                                        <p:attrNameLst>
                                          <p:attrName>ppt_h</p:attrName>
                                        </p:attrNameLst>
                                      </p:cBhvr>
                                      <p:tavLst>
                                        <p:tav tm="0">
                                          <p:val>
                                            <p:strVal val="#ppt_h"/>
                                          </p:val>
                                        </p:tav>
                                        <p:tav tm="100000">
                                          <p:val>
                                            <p:strVal val="#ppt_h"/>
                                          </p:val>
                                        </p:tav>
                                      </p:tavLst>
                                    </p:anim>
                                    <p:animEffect transition="in" filter="fade">
                                      <p:cBhvr>
                                        <p:cTn id="29" dur="1000"/>
                                        <p:tgtEl>
                                          <p:spTgt spid="14343"/>
                                        </p:tgtEl>
                                      </p:cBhvr>
                                    </p:animEffect>
                                  </p:childTnLst>
                                </p:cTn>
                              </p:par>
                              <p:par>
                                <p:cTn id="30" presetID="55" presetClass="entr" presetSubtype="0" fill="hold" nodeType="withEffect">
                                  <p:stCondLst>
                                    <p:cond delay="0"/>
                                  </p:stCondLst>
                                  <p:childTnLst>
                                    <p:set>
                                      <p:cBhvr>
                                        <p:cTn id="31" dur="1" fill="hold">
                                          <p:stCondLst>
                                            <p:cond delay="0"/>
                                          </p:stCondLst>
                                        </p:cTn>
                                        <p:tgtEl>
                                          <p:spTgt spid="14342"/>
                                        </p:tgtEl>
                                        <p:attrNameLst>
                                          <p:attrName>style.visibility</p:attrName>
                                        </p:attrNameLst>
                                      </p:cBhvr>
                                      <p:to>
                                        <p:strVal val="visible"/>
                                      </p:to>
                                    </p:set>
                                    <p:anim calcmode="lin" valueType="num">
                                      <p:cBhvr>
                                        <p:cTn id="32" dur="1000" fill="hold"/>
                                        <p:tgtEl>
                                          <p:spTgt spid="14342"/>
                                        </p:tgtEl>
                                        <p:attrNameLst>
                                          <p:attrName>ppt_w</p:attrName>
                                        </p:attrNameLst>
                                      </p:cBhvr>
                                      <p:tavLst>
                                        <p:tav tm="0">
                                          <p:val>
                                            <p:strVal val="#ppt_w*0.70"/>
                                          </p:val>
                                        </p:tav>
                                        <p:tav tm="100000">
                                          <p:val>
                                            <p:strVal val="#ppt_w"/>
                                          </p:val>
                                        </p:tav>
                                      </p:tavLst>
                                    </p:anim>
                                    <p:anim calcmode="lin" valueType="num">
                                      <p:cBhvr>
                                        <p:cTn id="33" dur="1000" fill="hold"/>
                                        <p:tgtEl>
                                          <p:spTgt spid="14342"/>
                                        </p:tgtEl>
                                        <p:attrNameLst>
                                          <p:attrName>ppt_h</p:attrName>
                                        </p:attrNameLst>
                                      </p:cBhvr>
                                      <p:tavLst>
                                        <p:tav tm="0">
                                          <p:val>
                                            <p:strVal val="#ppt_h"/>
                                          </p:val>
                                        </p:tav>
                                        <p:tav tm="100000">
                                          <p:val>
                                            <p:strVal val="#ppt_h"/>
                                          </p:val>
                                        </p:tav>
                                      </p:tavLst>
                                    </p:anim>
                                    <p:animEffect transition="in" filter="fade">
                                      <p:cBhvr>
                                        <p:cTn id="34" dur="1000"/>
                                        <p:tgtEl>
                                          <p:spTgt spid="14342"/>
                                        </p:tgtEl>
                                      </p:cBhvr>
                                    </p:animEffect>
                                  </p:childTnLst>
                                </p:cTn>
                              </p:par>
                              <p:par>
                                <p:cTn id="35" presetID="55" presetClass="entr" presetSubtype="0" fill="hold" nodeType="withEffect">
                                  <p:stCondLst>
                                    <p:cond delay="0"/>
                                  </p:stCondLst>
                                  <p:childTnLst>
                                    <p:set>
                                      <p:cBhvr>
                                        <p:cTn id="36" dur="1" fill="hold">
                                          <p:stCondLst>
                                            <p:cond delay="0"/>
                                          </p:stCondLst>
                                        </p:cTn>
                                        <p:tgtEl>
                                          <p:spTgt spid="14341"/>
                                        </p:tgtEl>
                                        <p:attrNameLst>
                                          <p:attrName>style.visibility</p:attrName>
                                        </p:attrNameLst>
                                      </p:cBhvr>
                                      <p:to>
                                        <p:strVal val="visible"/>
                                      </p:to>
                                    </p:set>
                                    <p:anim calcmode="lin" valueType="num">
                                      <p:cBhvr>
                                        <p:cTn id="37" dur="1000" fill="hold"/>
                                        <p:tgtEl>
                                          <p:spTgt spid="14341"/>
                                        </p:tgtEl>
                                        <p:attrNameLst>
                                          <p:attrName>ppt_w</p:attrName>
                                        </p:attrNameLst>
                                      </p:cBhvr>
                                      <p:tavLst>
                                        <p:tav tm="0">
                                          <p:val>
                                            <p:strVal val="#ppt_w*0.70"/>
                                          </p:val>
                                        </p:tav>
                                        <p:tav tm="100000">
                                          <p:val>
                                            <p:strVal val="#ppt_w"/>
                                          </p:val>
                                        </p:tav>
                                      </p:tavLst>
                                    </p:anim>
                                    <p:anim calcmode="lin" valueType="num">
                                      <p:cBhvr>
                                        <p:cTn id="38" dur="1000" fill="hold"/>
                                        <p:tgtEl>
                                          <p:spTgt spid="14341"/>
                                        </p:tgtEl>
                                        <p:attrNameLst>
                                          <p:attrName>ppt_h</p:attrName>
                                        </p:attrNameLst>
                                      </p:cBhvr>
                                      <p:tavLst>
                                        <p:tav tm="0">
                                          <p:val>
                                            <p:strVal val="#ppt_h"/>
                                          </p:val>
                                        </p:tav>
                                        <p:tav tm="100000">
                                          <p:val>
                                            <p:strVal val="#ppt_h"/>
                                          </p:val>
                                        </p:tav>
                                      </p:tavLst>
                                    </p:anim>
                                    <p:animEffect transition="in" filter="fade">
                                      <p:cBhvr>
                                        <p:cTn id="39" dur="1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2" name="AutoShape 4" descr="https://encrypted-tbn1.gstatic.com/images?q=tbn:ANd9GcQwI0-9Gqb9UHvCkDi3KcdKHDnEPZr_Vgjc8_Xq4elUkqVw4hmP"/>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07838" y="1084357"/>
            <a:ext cx="2016224" cy="269176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6913" y="1094807"/>
            <a:ext cx="2018255" cy="264638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18398" y="1094807"/>
            <a:ext cx="3707203" cy="24669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5365" name="Picture 5"/>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755322" y="3946288"/>
            <a:ext cx="2590800" cy="17621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5366" name="Picture 6"/>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3638550" y="3784362"/>
            <a:ext cx="2190750" cy="20859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5367" name="Picture 7"/>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6023968" y="4042722"/>
            <a:ext cx="2743200" cy="16668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13" name="Текстово поле 12"/>
          <p:cNvSpPr txBox="1"/>
          <p:nvPr/>
        </p:nvSpPr>
        <p:spPr>
          <a:xfrm>
            <a:off x="2520432" y="6149558"/>
            <a:ext cx="4252194" cy="492443"/>
          </a:xfrm>
          <a:prstGeom prst="rect">
            <a:avLst/>
          </a:prstGeom>
          <a:noFill/>
        </p:spPr>
        <p:txBody>
          <a:bodyPr wrap="square" rtlCol="0">
            <a:spAutoFit/>
          </a:bodyPr>
          <a:lstStyle/>
          <a:p>
            <a:r>
              <a:rPr lang="bg-BG" sz="2600" b="1" i="1" dirty="0" err="1" smtClean="0">
                <a:solidFill>
                  <a:srgbClr val="002060"/>
                </a:solidFill>
                <a:ea typeface="Cambria Math" panose="02040503050406030204" pitchFamily="18" charset="0"/>
              </a:rPr>
              <a:t>Вълчитрънско</a:t>
            </a:r>
            <a:r>
              <a:rPr lang="bg-BG" sz="2600" b="1" i="1" dirty="0" smtClean="0">
                <a:solidFill>
                  <a:srgbClr val="002060"/>
                </a:solidFill>
                <a:ea typeface="Cambria Math" panose="02040503050406030204" pitchFamily="18" charset="0"/>
              </a:rPr>
              <a:t> съкровище</a:t>
            </a:r>
            <a:endParaRPr lang="bg-BG" sz="2600" b="1" i="1" dirty="0" smtClean="0">
              <a:solidFill>
                <a:srgbClr val="002060"/>
              </a:solidFill>
              <a:effectLst>
                <a:outerShdw blurRad="38100" dist="38100" dir="2700000" algn="tl">
                  <a:srgbClr val="000000">
                    <a:alpha val="43137"/>
                  </a:srgbClr>
                </a:outerShdw>
              </a:effectLst>
              <a:ea typeface="Cambria Math" panose="02040503050406030204" pitchFamily="18" charset="0"/>
            </a:endParaRPr>
          </a:p>
        </p:txBody>
      </p:sp>
    </p:spTree>
    <p:extLst>
      <p:ext uri="{BB962C8B-B14F-4D97-AF65-F5344CB8AC3E}">
        <p14:creationId xmlns:p14="http://schemas.microsoft.com/office/powerpoint/2010/main" xmlns="" val="13878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2" name="AutoShape 4" descr="https://encrypted-tbn1.gstatic.com/images?q=tbn:ANd9GcQwI0-9Gqb9UHvCkDi3KcdKHDnEPZr_Vgjc8_Xq4elUkqVw4hmP"/>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6" name="Текстово поле 5"/>
          <p:cNvSpPr txBox="1"/>
          <p:nvPr/>
        </p:nvSpPr>
        <p:spPr>
          <a:xfrm>
            <a:off x="741420" y="869180"/>
            <a:ext cx="7358972" cy="1292662"/>
          </a:xfrm>
          <a:prstGeom prst="rect">
            <a:avLst/>
          </a:prstGeom>
          <a:noFill/>
        </p:spPr>
        <p:txBody>
          <a:bodyPr wrap="square" rtlCol="0">
            <a:spAutoFit/>
          </a:bodyPr>
          <a:lstStyle/>
          <a:p>
            <a:r>
              <a:rPr lang="bg-BG" sz="2600" dirty="0" smtClean="0">
                <a:solidFill>
                  <a:srgbClr val="002060"/>
                </a:solidFill>
                <a:ea typeface="Cambria Math" panose="02040503050406030204" pitchFamily="18" charset="0"/>
              </a:rPr>
              <a:t>Тези съкровища от злато и сребро представляват прекрасни образци на изкуството. Затова често гостуват на различни </a:t>
            </a:r>
            <a:r>
              <a:rPr lang="bg-BG" sz="2600" b="1" dirty="0" smtClean="0">
                <a:solidFill>
                  <a:srgbClr val="FF0000"/>
                </a:solidFill>
                <a:effectLst>
                  <a:outerShdw blurRad="38100" dist="38100" dir="2700000" algn="tl">
                    <a:srgbClr val="000000">
                      <a:alpha val="43137"/>
                    </a:srgbClr>
                  </a:outerShdw>
                </a:effectLst>
                <a:ea typeface="Cambria Math" panose="02040503050406030204" pitchFamily="18" charset="0"/>
              </a:rPr>
              <a:t>музеи</a:t>
            </a:r>
            <a:r>
              <a:rPr lang="bg-BG" sz="2600" dirty="0" smtClean="0">
                <a:solidFill>
                  <a:srgbClr val="002060"/>
                </a:solidFill>
                <a:ea typeface="Cambria Math" panose="02040503050406030204" pitchFamily="18" charset="0"/>
              </a:rPr>
              <a:t> по света.</a:t>
            </a:r>
            <a:endParaRPr lang="bg-BG" sz="2600" b="1" dirty="0" smtClean="0">
              <a:solidFill>
                <a:srgbClr val="002060"/>
              </a:solidFill>
              <a:effectLst>
                <a:outerShdw blurRad="38100" dist="38100" dir="2700000" algn="tl">
                  <a:srgbClr val="000000">
                    <a:alpha val="43137"/>
                  </a:srgbClr>
                </a:outerShdw>
              </a:effectLst>
              <a:ea typeface="Cambria Math" panose="02040503050406030204" pitchFamily="18" charset="0"/>
            </a:endParaRPr>
          </a:p>
        </p:txBody>
      </p:sp>
      <p:pic>
        <p:nvPicPr>
          <p:cNvPr id="8" name="Picture 2">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ackgroundRemoval t="0" b="100000" l="0" r="99580"/>
                    </a14:imgEffect>
                  </a14:imgLayer>
                </a14:imgProps>
              </a:ext>
              <a:ext uri="{28A0092B-C50C-407E-A947-70E740481C1C}">
                <a14:useLocalDpi xmlns:a14="http://schemas.microsoft.com/office/drawing/2010/main" xmlns="" val="0"/>
              </a:ext>
            </a:extLst>
          </a:blip>
          <a:srcRect/>
          <a:stretch>
            <a:fillRect/>
          </a:stretch>
        </p:blipFill>
        <p:spPr bwMode="auto">
          <a:xfrm>
            <a:off x="8410084" y="5119903"/>
            <a:ext cx="756168" cy="670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Текстово поле 8">
            <a:hlinkClick r:id="" action="ppaction://noaction"/>
          </p:cNvPr>
          <p:cNvSpPr txBox="1"/>
          <p:nvPr/>
        </p:nvSpPr>
        <p:spPr>
          <a:xfrm>
            <a:off x="8293782" y="5621010"/>
            <a:ext cx="827303" cy="338554"/>
          </a:xfrm>
          <a:prstGeom prst="rect">
            <a:avLst/>
          </a:prstGeom>
          <a:noFill/>
        </p:spPr>
        <p:txBody>
          <a:bodyPr wrap="square" rtlCol="0">
            <a:spAutoFit/>
          </a:bodyPr>
          <a:lstStyle/>
          <a:p>
            <a:r>
              <a:rPr lang="bg-BG" sz="1600" dirty="0" smtClean="0">
                <a:solidFill>
                  <a:srgbClr val="002060"/>
                </a:solidFill>
              </a:rPr>
              <a:t>речник</a:t>
            </a:r>
            <a:endParaRPr lang="bg-BG" sz="1600" dirty="0">
              <a:solidFill>
                <a:srgbClr val="002060"/>
              </a:solidFill>
            </a:endParaRPr>
          </a:p>
        </p:txBody>
      </p:sp>
      <p:pic>
        <p:nvPicPr>
          <p:cNvPr id="1843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38054" y="4319803"/>
            <a:ext cx="3027589" cy="1695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7" name="Picture 5"/>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5165643" y="4224553"/>
            <a:ext cx="2562225" cy="17907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8435" name="Picture 3"/>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539552" y="2104169"/>
            <a:ext cx="1743075" cy="26193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8438"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08835" y="2161842"/>
            <a:ext cx="2789469" cy="206271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8439" name="Picture 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426960" y="2161842"/>
            <a:ext cx="3087580" cy="206271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0737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18435"/>
                                        </p:tgtEl>
                                        <p:attrNameLst>
                                          <p:attrName>style.visibility</p:attrName>
                                        </p:attrNameLst>
                                      </p:cBhvr>
                                      <p:to>
                                        <p:strVal val="visible"/>
                                      </p:to>
                                    </p:set>
                                    <p:anim calcmode="lin" valueType="num">
                                      <p:cBhvr>
                                        <p:cTn id="12" dur="1000" fill="hold"/>
                                        <p:tgtEl>
                                          <p:spTgt spid="18435"/>
                                        </p:tgtEl>
                                        <p:attrNameLst>
                                          <p:attrName>ppt_w</p:attrName>
                                        </p:attrNameLst>
                                      </p:cBhvr>
                                      <p:tavLst>
                                        <p:tav tm="0">
                                          <p:val>
                                            <p:strVal val="#ppt_w*0.70"/>
                                          </p:val>
                                        </p:tav>
                                        <p:tav tm="100000">
                                          <p:val>
                                            <p:strVal val="#ppt_w"/>
                                          </p:val>
                                        </p:tav>
                                      </p:tavLst>
                                    </p:anim>
                                    <p:anim calcmode="lin" valueType="num">
                                      <p:cBhvr>
                                        <p:cTn id="13" dur="1000" fill="hold"/>
                                        <p:tgtEl>
                                          <p:spTgt spid="18435"/>
                                        </p:tgtEl>
                                        <p:attrNameLst>
                                          <p:attrName>ppt_h</p:attrName>
                                        </p:attrNameLst>
                                      </p:cBhvr>
                                      <p:tavLst>
                                        <p:tav tm="0">
                                          <p:val>
                                            <p:strVal val="#ppt_h"/>
                                          </p:val>
                                        </p:tav>
                                        <p:tav tm="100000">
                                          <p:val>
                                            <p:strVal val="#ppt_h"/>
                                          </p:val>
                                        </p:tav>
                                      </p:tavLst>
                                    </p:anim>
                                    <p:animEffect transition="in" filter="fade">
                                      <p:cBhvr>
                                        <p:cTn id="14" dur="1000"/>
                                        <p:tgtEl>
                                          <p:spTgt spid="18435"/>
                                        </p:tgtEl>
                                      </p:cBhvr>
                                    </p:animEffect>
                                  </p:childTnLst>
                                </p:cTn>
                              </p:par>
                              <p:par>
                                <p:cTn id="15" presetID="55" presetClass="entr" presetSubtype="0" fill="hold" nodeType="withEffect">
                                  <p:stCondLst>
                                    <p:cond delay="0"/>
                                  </p:stCondLst>
                                  <p:childTnLst>
                                    <p:set>
                                      <p:cBhvr>
                                        <p:cTn id="16" dur="1" fill="hold">
                                          <p:stCondLst>
                                            <p:cond delay="0"/>
                                          </p:stCondLst>
                                        </p:cTn>
                                        <p:tgtEl>
                                          <p:spTgt spid="18438"/>
                                        </p:tgtEl>
                                        <p:attrNameLst>
                                          <p:attrName>style.visibility</p:attrName>
                                        </p:attrNameLst>
                                      </p:cBhvr>
                                      <p:to>
                                        <p:strVal val="visible"/>
                                      </p:to>
                                    </p:set>
                                    <p:anim calcmode="lin" valueType="num">
                                      <p:cBhvr>
                                        <p:cTn id="17" dur="1000" fill="hold"/>
                                        <p:tgtEl>
                                          <p:spTgt spid="18438"/>
                                        </p:tgtEl>
                                        <p:attrNameLst>
                                          <p:attrName>ppt_w</p:attrName>
                                        </p:attrNameLst>
                                      </p:cBhvr>
                                      <p:tavLst>
                                        <p:tav tm="0">
                                          <p:val>
                                            <p:strVal val="#ppt_w*0.70"/>
                                          </p:val>
                                        </p:tav>
                                        <p:tav tm="100000">
                                          <p:val>
                                            <p:strVal val="#ppt_w"/>
                                          </p:val>
                                        </p:tav>
                                      </p:tavLst>
                                    </p:anim>
                                    <p:anim calcmode="lin" valueType="num">
                                      <p:cBhvr>
                                        <p:cTn id="18" dur="1000" fill="hold"/>
                                        <p:tgtEl>
                                          <p:spTgt spid="18438"/>
                                        </p:tgtEl>
                                        <p:attrNameLst>
                                          <p:attrName>ppt_h</p:attrName>
                                        </p:attrNameLst>
                                      </p:cBhvr>
                                      <p:tavLst>
                                        <p:tav tm="0">
                                          <p:val>
                                            <p:strVal val="#ppt_h"/>
                                          </p:val>
                                        </p:tav>
                                        <p:tav tm="100000">
                                          <p:val>
                                            <p:strVal val="#ppt_h"/>
                                          </p:val>
                                        </p:tav>
                                      </p:tavLst>
                                    </p:anim>
                                    <p:animEffect transition="in" filter="fade">
                                      <p:cBhvr>
                                        <p:cTn id="19" dur="1000"/>
                                        <p:tgtEl>
                                          <p:spTgt spid="18438"/>
                                        </p:tgtEl>
                                      </p:cBhvr>
                                    </p:animEffect>
                                  </p:childTnLst>
                                </p:cTn>
                              </p:par>
                              <p:par>
                                <p:cTn id="20" presetID="55" presetClass="entr" presetSubtype="0" fill="hold" nodeType="withEffect">
                                  <p:stCondLst>
                                    <p:cond delay="0"/>
                                  </p:stCondLst>
                                  <p:childTnLst>
                                    <p:set>
                                      <p:cBhvr>
                                        <p:cTn id="21" dur="1" fill="hold">
                                          <p:stCondLst>
                                            <p:cond delay="0"/>
                                          </p:stCondLst>
                                        </p:cTn>
                                        <p:tgtEl>
                                          <p:spTgt spid="18439"/>
                                        </p:tgtEl>
                                        <p:attrNameLst>
                                          <p:attrName>style.visibility</p:attrName>
                                        </p:attrNameLst>
                                      </p:cBhvr>
                                      <p:to>
                                        <p:strVal val="visible"/>
                                      </p:to>
                                    </p:set>
                                    <p:anim calcmode="lin" valueType="num">
                                      <p:cBhvr>
                                        <p:cTn id="22" dur="1000" fill="hold"/>
                                        <p:tgtEl>
                                          <p:spTgt spid="18439"/>
                                        </p:tgtEl>
                                        <p:attrNameLst>
                                          <p:attrName>ppt_w</p:attrName>
                                        </p:attrNameLst>
                                      </p:cBhvr>
                                      <p:tavLst>
                                        <p:tav tm="0">
                                          <p:val>
                                            <p:strVal val="#ppt_w*0.70"/>
                                          </p:val>
                                        </p:tav>
                                        <p:tav tm="100000">
                                          <p:val>
                                            <p:strVal val="#ppt_w"/>
                                          </p:val>
                                        </p:tav>
                                      </p:tavLst>
                                    </p:anim>
                                    <p:anim calcmode="lin" valueType="num">
                                      <p:cBhvr>
                                        <p:cTn id="23" dur="1000" fill="hold"/>
                                        <p:tgtEl>
                                          <p:spTgt spid="18439"/>
                                        </p:tgtEl>
                                        <p:attrNameLst>
                                          <p:attrName>ppt_h</p:attrName>
                                        </p:attrNameLst>
                                      </p:cBhvr>
                                      <p:tavLst>
                                        <p:tav tm="0">
                                          <p:val>
                                            <p:strVal val="#ppt_h"/>
                                          </p:val>
                                        </p:tav>
                                        <p:tav tm="100000">
                                          <p:val>
                                            <p:strVal val="#ppt_h"/>
                                          </p:val>
                                        </p:tav>
                                      </p:tavLst>
                                    </p:anim>
                                    <p:animEffect transition="in" filter="fade">
                                      <p:cBhvr>
                                        <p:cTn id="24" dur="1000"/>
                                        <p:tgtEl>
                                          <p:spTgt spid="18439"/>
                                        </p:tgtEl>
                                      </p:cBhvr>
                                    </p:animEffect>
                                  </p:childTnLst>
                                </p:cTn>
                              </p:par>
                              <p:par>
                                <p:cTn id="25" presetID="55" presetClass="entr" presetSubtype="0" fill="hold" nodeType="withEffect">
                                  <p:stCondLst>
                                    <p:cond delay="0"/>
                                  </p:stCondLst>
                                  <p:childTnLst>
                                    <p:set>
                                      <p:cBhvr>
                                        <p:cTn id="26" dur="1" fill="hold">
                                          <p:stCondLst>
                                            <p:cond delay="0"/>
                                          </p:stCondLst>
                                        </p:cTn>
                                        <p:tgtEl>
                                          <p:spTgt spid="18436"/>
                                        </p:tgtEl>
                                        <p:attrNameLst>
                                          <p:attrName>style.visibility</p:attrName>
                                        </p:attrNameLst>
                                      </p:cBhvr>
                                      <p:to>
                                        <p:strVal val="visible"/>
                                      </p:to>
                                    </p:set>
                                    <p:anim calcmode="lin" valueType="num">
                                      <p:cBhvr>
                                        <p:cTn id="27" dur="1000" fill="hold"/>
                                        <p:tgtEl>
                                          <p:spTgt spid="18436"/>
                                        </p:tgtEl>
                                        <p:attrNameLst>
                                          <p:attrName>ppt_w</p:attrName>
                                        </p:attrNameLst>
                                      </p:cBhvr>
                                      <p:tavLst>
                                        <p:tav tm="0">
                                          <p:val>
                                            <p:strVal val="#ppt_w*0.70"/>
                                          </p:val>
                                        </p:tav>
                                        <p:tav tm="100000">
                                          <p:val>
                                            <p:strVal val="#ppt_w"/>
                                          </p:val>
                                        </p:tav>
                                      </p:tavLst>
                                    </p:anim>
                                    <p:anim calcmode="lin" valueType="num">
                                      <p:cBhvr>
                                        <p:cTn id="28" dur="1000" fill="hold"/>
                                        <p:tgtEl>
                                          <p:spTgt spid="18436"/>
                                        </p:tgtEl>
                                        <p:attrNameLst>
                                          <p:attrName>ppt_h</p:attrName>
                                        </p:attrNameLst>
                                      </p:cBhvr>
                                      <p:tavLst>
                                        <p:tav tm="0">
                                          <p:val>
                                            <p:strVal val="#ppt_h"/>
                                          </p:val>
                                        </p:tav>
                                        <p:tav tm="100000">
                                          <p:val>
                                            <p:strVal val="#ppt_h"/>
                                          </p:val>
                                        </p:tav>
                                      </p:tavLst>
                                    </p:anim>
                                    <p:animEffect transition="in" filter="fade">
                                      <p:cBhvr>
                                        <p:cTn id="29" dur="1000"/>
                                        <p:tgtEl>
                                          <p:spTgt spid="18436"/>
                                        </p:tgtEl>
                                      </p:cBhvr>
                                    </p:animEffect>
                                  </p:childTnLst>
                                </p:cTn>
                              </p:par>
                              <p:par>
                                <p:cTn id="30" presetID="55" presetClass="entr" presetSubtype="0" fill="hold" nodeType="withEffect">
                                  <p:stCondLst>
                                    <p:cond delay="0"/>
                                  </p:stCondLst>
                                  <p:childTnLst>
                                    <p:set>
                                      <p:cBhvr>
                                        <p:cTn id="31" dur="1" fill="hold">
                                          <p:stCondLst>
                                            <p:cond delay="0"/>
                                          </p:stCondLst>
                                        </p:cTn>
                                        <p:tgtEl>
                                          <p:spTgt spid="18437"/>
                                        </p:tgtEl>
                                        <p:attrNameLst>
                                          <p:attrName>style.visibility</p:attrName>
                                        </p:attrNameLst>
                                      </p:cBhvr>
                                      <p:to>
                                        <p:strVal val="visible"/>
                                      </p:to>
                                    </p:set>
                                    <p:anim calcmode="lin" valueType="num">
                                      <p:cBhvr>
                                        <p:cTn id="32" dur="1000" fill="hold"/>
                                        <p:tgtEl>
                                          <p:spTgt spid="18437"/>
                                        </p:tgtEl>
                                        <p:attrNameLst>
                                          <p:attrName>ppt_w</p:attrName>
                                        </p:attrNameLst>
                                      </p:cBhvr>
                                      <p:tavLst>
                                        <p:tav tm="0">
                                          <p:val>
                                            <p:strVal val="#ppt_w*0.70"/>
                                          </p:val>
                                        </p:tav>
                                        <p:tav tm="100000">
                                          <p:val>
                                            <p:strVal val="#ppt_w"/>
                                          </p:val>
                                        </p:tav>
                                      </p:tavLst>
                                    </p:anim>
                                    <p:anim calcmode="lin" valueType="num">
                                      <p:cBhvr>
                                        <p:cTn id="33" dur="1000" fill="hold"/>
                                        <p:tgtEl>
                                          <p:spTgt spid="18437"/>
                                        </p:tgtEl>
                                        <p:attrNameLst>
                                          <p:attrName>ppt_h</p:attrName>
                                        </p:attrNameLst>
                                      </p:cBhvr>
                                      <p:tavLst>
                                        <p:tav tm="0">
                                          <p:val>
                                            <p:strVal val="#ppt_h"/>
                                          </p:val>
                                        </p:tav>
                                        <p:tav tm="100000">
                                          <p:val>
                                            <p:strVal val="#ppt_h"/>
                                          </p:val>
                                        </p:tav>
                                      </p:tavLst>
                                    </p:anim>
                                    <p:animEffect transition="in" filter="fade">
                                      <p:cBhvr>
                                        <p:cTn id="34"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pic>
        <p:nvPicPr>
          <p:cNvPr id="2051" name="Picture 3" descr="E:\ЧО и ЧП - 3 клас\ЧО\траки\250px-Plato's_Academy_mosaic_from_Pompeii.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a:ext>
            </a:extLst>
          </a:blip>
          <a:srcRect/>
          <a:stretch>
            <a:fillRect/>
          </a:stretch>
        </p:blipFill>
        <p:spPr bwMode="auto">
          <a:xfrm>
            <a:off x="4788024" y="1268760"/>
            <a:ext cx="3473027" cy="3500812"/>
          </a:xfrm>
          <a:prstGeom prst="rect">
            <a:avLst/>
          </a:prstGeom>
          <a:noFill/>
          <a:ln>
            <a:solidFill>
              <a:schemeClr val="accent6">
                <a:lumMod val="50000"/>
              </a:schemeClr>
            </a:solidFill>
          </a:ln>
          <a:extLst>
            <a:ext uri="{909E8E84-426E-40DD-AFC4-6F175D3DCCD1}">
              <a14:hiddenFill xmlns:a14="http://schemas.microsoft.com/office/drawing/2010/main" xmlns="">
                <a:solidFill>
                  <a:srgbClr val="FFFFFF"/>
                </a:solidFill>
              </a14:hiddenFill>
            </a:ext>
          </a:extLst>
        </p:spPr>
      </p:pic>
      <p:sp>
        <p:nvSpPr>
          <p:cNvPr id="8" name="Текстово поле 7"/>
          <p:cNvSpPr txBox="1"/>
          <p:nvPr/>
        </p:nvSpPr>
        <p:spPr>
          <a:xfrm>
            <a:off x="827584" y="1078907"/>
            <a:ext cx="3744416" cy="2092881"/>
          </a:xfrm>
          <a:prstGeom prst="rect">
            <a:avLst/>
          </a:prstGeom>
          <a:noFill/>
        </p:spPr>
        <p:txBody>
          <a:bodyPr wrap="square" rtlCol="0">
            <a:spAutoFit/>
          </a:bodyPr>
          <a:lstStyle/>
          <a:p>
            <a:r>
              <a:rPr lang="bg-BG" sz="2600" dirty="0" smtClean="0">
                <a:solidFill>
                  <a:srgbClr val="002060"/>
                </a:solidFill>
                <a:ea typeface="Cambria Math" panose="02040503050406030204" pitchFamily="18" charset="0"/>
              </a:rPr>
              <a:t>Държавата на </a:t>
            </a:r>
            <a:r>
              <a:rPr lang="bg-BG" sz="2600" b="1" dirty="0" err="1" smtClean="0">
                <a:solidFill>
                  <a:srgbClr val="002060"/>
                </a:solidFill>
                <a:ea typeface="Cambria Math" panose="02040503050406030204" pitchFamily="18" charset="0"/>
              </a:rPr>
              <a:t>одрисите</a:t>
            </a:r>
            <a:r>
              <a:rPr lang="bg-BG" sz="2600" dirty="0" smtClean="0">
                <a:solidFill>
                  <a:srgbClr val="002060"/>
                </a:solidFill>
                <a:ea typeface="Cambria Math" panose="02040503050406030204" pitchFamily="18" charset="0"/>
              </a:rPr>
              <a:t> </a:t>
            </a:r>
            <a:r>
              <a:rPr lang="bg-BG" sz="2600" b="1" dirty="0" smtClean="0">
                <a:solidFill>
                  <a:srgbClr val="002060"/>
                </a:solidFill>
                <a:ea typeface="Cambria Math" panose="02040503050406030204" pitchFamily="18" charset="0"/>
              </a:rPr>
              <a:t>не</a:t>
            </a:r>
            <a:r>
              <a:rPr lang="bg-BG" sz="2600" dirty="0" smtClean="0">
                <a:solidFill>
                  <a:srgbClr val="002060"/>
                </a:solidFill>
                <a:ea typeface="Cambria Math" panose="02040503050406030204" pitchFamily="18" charset="0"/>
              </a:rPr>
              <a:t> </a:t>
            </a:r>
            <a:r>
              <a:rPr lang="bg-BG" sz="2600" b="1" dirty="0" smtClean="0">
                <a:solidFill>
                  <a:srgbClr val="002060"/>
                </a:solidFill>
                <a:ea typeface="Cambria Math" panose="02040503050406030204" pitchFamily="18" charset="0"/>
              </a:rPr>
              <a:t>съществувала дълго</a:t>
            </a:r>
            <a:r>
              <a:rPr lang="bg-BG" sz="2600" dirty="0" smtClean="0">
                <a:solidFill>
                  <a:srgbClr val="002060"/>
                </a:solidFill>
                <a:ea typeface="Cambria Math" panose="02040503050406030204" pitchFamily="18" charset="0"/>
              </a:rPr>
              <a:t>, защото тракийските племена предпочитали да живеят поотделно.</a:t>
            </a:r>
          </a:p>
        </p:txBody>
      </p:sp>
      <p:sp>
        <p:nvSpPr>
          <p:cNvPr id="9" name="Текстово поле 8"/>
          <p:cNvSpPr txBox="1"/>
          <p:nvPr/>
        </p:nvSpPr>
        <p:spPr>
          <a:xfrm>
            <a:off x="650232" y="4329392"/>
            <a:ext cx="8085041" cy="1292662"/>
          </a:xfrm>
          <a:prstGeom prst="rect">
            <a:avLst/>
          </a:prstGeom>
          <a:noFill/>
        </p:spPr>
        <p:txBody>
          <a:bodyPr wrap="square" rtlCol="0">
            <a:spAutoFit/>
          </a:bodyPr>
          <a:lstStyle/>
          <a:p>
            <a:r>
              <a:rPr lang="bg-BG" sz="2600" dirty="0" smtClean="0">
                <a:solidFill>
                  <a:srgbClr val="002060"/>
                </a:solidFill>
                <a:effectLst>
                  <a:outerShdw blurRad="38100" dist="38100" dir="2700000" algn="tl">
                    <a:srgbClr val="000000">
                      <a:alpha val="43137"/>
                    </a:srgbClr>
                  </a:outerShdw>
                </a:effectLst>
                <a:ea typeface="Cambria Math" panose="02040503050406030204" pitchFamily="18" charset="0"/>
              </a:rPr>
              <a:t>Според гръцките летописци                                                    </a:t>
            </a:r>
          </a:p>
          <a:p>
            <a:r>
              <a:rPr lang="bg-BG" sz="2600" i="1" dirty="0" smtClean="0">
                <a:solidFill>
                  <a:srgbClr val="002060"/>
                </a:solidFill>
                <a:effectLst>
                  <a:outerShdw blurRad="38100" dist="38100" dir="2700000" algn="tl">
                    <a:srgbClr val="000000">
                      <a:alpha val="43137"/>
                    </a:srgbClr>
                  </a:outerShdw>
                </a:effectLst>
                <a:ea typeface="Cambria Math" panose="02040503050406030204" pitchFamily="18" charset="0"/>
              </a:rPr>
              <a:t>„само обединени, траките можели да бъдат много </a:t>
            </a:r>
          </a:p>
          <a:p>
            <a:r>
              <a:rPr lang="bg-BG" sz="2600" i="1" dirty="0" smtClean="0">
                <a:solidFill>
                  <a:srgbClr val="002060"/>
                </a:solidFill>
                <a:effectLst>
                  <a:outerShdw blurRad="38100" dist="38100" dir="2700000" algn="tl">
                    <a:srgbClr val="000000">
                      <a:alpha val="43137"/>
                    </a:srgbClr>
                  </a:outerShdw>
                </a:effectLst>
                <a:ea typeface="Cambria Math" panose="02040503050406030204" pitchFamily="18" charset="0"/>
              </a:rPr>
              <a:t>по-силни от останалите народи“.</a:t>
            </a:r>
          </a:p>
        </p:txBody>
      </p:sp>
      <p:pic>
        <p:nvPicPr>
          <p:cNvPr id="10" name="Picture 2" descr="http://upload.wikimedia.org/wikipedia/commons/c/c4/Karta_bg_shablon.png">
            <a:hlinkClick r:id="" action="ppaction://noaction"/>
          </p:cNvPr>
          <p:cNvPicPr>
            <a:picLocks noChangeAspect="1" noChangeArrowheads="1"/>
          </p:cNvPicPr>
          <p:nvPr/>
        </p:nvPicPr>
        <p:blipFill>
          <a:blip r:embed="rId5" cstate="print">
            <a:extLst>
              <a:ext uri="{BEBA8EAE-BF5A-486C-A8C5-ECC9F3942E4B}">
                <a14:imgProps xmlns:a14="http://schemas.microsoft.com/office/drawing/2010/main" xmlns="">
                  <a14:imgLayer r:embed="rId7">
                    <a14:imgEffect>
                      <a14:colorTemperature colorTemp="11200"/>
                    </a14:imgEffect>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8117220" y="5365175"/>
            <a:ext cx="887032" cy="58842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Текстово поле 10">
            <a:hlinkClick r:id="" action="ppaction://noaction"/>
          </p:cNvPr>
          <p:cNvSpPr txBox="1"/>
          <p:nvPr/>
        </p:nvSpPr>
        <p:spPr>
          <a:xfrm>
            <a:off x="8238520" y="5468165"/>
            <a:ext cx="603653" cy="307777"/>
          </a:xfrm>
          <a:prstGeom prst="rect">
            <a:avLst/>
          </a:prstGeom>
          <a:noFill/>
        </p:spPr>
        <p:txBody>
          <a:bodyPr wrap="square" rtlCol="0">
            <a:spAutoFit/>
          </a:bodyPr>
          <a:lstStyle/>
          <a:p>
            <a:r>
              <a:rPr lang="bg-BG" sz="1400" dirty="0" smtClean="0">
                <a:solidFill>
                  <a:srgbClr val="002060"/>
                </a:solidFill>
                <a:hlinkClick r:id="" action="ppaction://noaction"/>
              </a:rPr>
              <a:t>план</a:t>
            </a:r>
            <a:endParaRPr lang="bg-BG" sz="1400" dirty="0">
              <a:solidFill>
                <a:srgbClr val="002060"/>
              </a:solidFill>
            </a:endParaRPr>
          </a:p>
        </p:txBody>
      </p:sp>
    </p:spTree>
    <p:extLst>
      <p:ext uri="{BB962C8B-B14F-4D97-AF65-F5344CB8AC3E}">
        <p14:creationId xmlns:p14="http://schemas.microsoft.com/office/powerpoint/2010/main" xmlns="" val="368765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1000" fill="hold"/>
                                        <p:tgtEl>
                                          <p:spTgt spid="2051"/>
                                        </p:tgtEl>
                                        <p:attrNameLst>
                                          <p:attrName>ppt_w</p:attrName>
                                        </p:attrNameLst>
                                      </p:cBhvr>
                                      <p:tavLst>
                                        <p:tav tm="0">
                                          <p:val>
                                            <p:strVal val="#ppt_w*0.70"/>
                                          </p:val>
                                        </p:tav>
                                        <p:tav tm="100000">
                                          <p:val>
                                            <p:strVal val="#ppt_w"/>
                                          </p:val>
                                        </p:tav>
                                      </p:tavLst>
                                    </p:anim>
                                    <p:anim calcmode="lin" valueType="num">
                                      <p:cBhvr>
                                        <p:cTn id="13" dur="1000" fill="hold"/>
                                        <p:tgtEl>
                                          <p:spTgt spid="2051"/>
                                        </p:tgtEl>
                                        <p:attrNameLst>
                                          <p:attrName>ppt_h</p:attrName>
                                        </p:attrNameLst>
                                      </p:cBhvr>
                                      <p:tavLst>
                                        <p:tav tm="0">
                                          <p:val>
                                            <p:strVal val="#ppt_h"/>
                                          </p:val>
                                        </p:tav>
                                        <p:tav tm="100000">
                                          <p:val>
                                            <p:strVal val="#ppt_h"/>
                                          </p:val>
                                        </p:tav>
                                      </p:tavLst>
                                    </p:anim>
                                    <p:animEffect transition="in" filter="fade">
                                      <p:cBhvr>
                                        <p:cTn id="14" dur="1000"/>
                                        <p:tgtEl>
                                          <p:spTgt spid="2051"/>
                                        </p:tgtEl>
                                      </p:cBhvr>
                                    </p:animEffect>
                                  </p:childTnLst>
                                </p:cTn>
                              </p:par>
                            </p:childTnLst>
                          </p:cTn>
                        </p:par>
                        <p:par>
                          <p:cTn id="15" fill="hold">
                            <p:stCondLst>
                              <p:cond delay="1000"/>
                            </p:stCondLst>
                            <p:childTnLst>
                              <p:par>
                                <p:cTn id="16" presetID="55" presetClass="entr" presetSubtype="0" fill="hold" grpId="0" nodeType="afterEffect">
                                  <p:stCondLst>
                                    <p:cond delay="2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2567"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15" name="Текстово поле 14"/>
          <p:cNvSpPr txBox="1"/>
          <p:nvPr/>
        </p:nvSpPr>
        <p:spPr>
          <a:xfrm>
            <a:off x="760612" y="1440089"/>
            <a:ext cx="4053998" cy="1292662"/>
          </a:xfrm>
          <a:prstGeom prst="rect">
            <a:avLst/>
          </a:prstGeom>
          <a:noFill/>
        </p:spPr>
        <p:txBody>
          <a:bodyPr wrap="square" rtlCol="0">
            <a:spAutoFit/>
          </a:bodyPr>
          <a:lstStyle/>
          <a:p>
            <a:r>
              <a:rPr lang="bg-BG" sz="2600" dirty="0" smtClean="0">
                <a:solidFill>
                  <a:srgbClr val="002060"/>
                </a:solidFill>
                <a:ea typeface="Cambria Math" panose="02040503050406030204" pitchFamily="18" charset="0"/>
              </a:rPr>
              <a:t>Почитали свещени скали, пещери, лековити извори, Слънцето…   </a:t>
            </a:r>
          </a:p>
        </p:txBody>
      </p:sp>
      <p:pic>
        <p:nvPicPr>
          <p:cNvPr id="16" name="Picture 6" descr="https://encrypted-tbn2.gstatic.com/images?q=tbn:ANd9GcQmLtXatIC0ms48cswRcKCPPP4tIILCPg5V7UAYAV5tzp1DhkuN"/>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657213" y="1521821"/>
            <a:ext cx="1728545" cy="2599012"/>
          </a:xfrm>
          <a:prstGeom prst="rect">
            <a:avLst/>
          </a:prstGeom>
          <a:noFill/>
          <a:ln>
            <a:solidFill>
              <a:schemeClr val="accent6">
                <a:lumMod val="50000"/>
              </a:schemeClr>
            </a:solidFill>
          </a:ln>
          <a:extLst>
            <a:ext uri="{909E8E84-426E-40DD-AFC4-6F175D3DCCD1}">
              <a14:hiddenFill xmlns:a14="http://schemas.microsoft.com/office/drawing/2010/main" xmlns="">
                <a:solidFill>
                  <a:srgbClr val="FFFFFF"/>
                </a:solidFill>
              </a14:hiddenFill>
            </a:ext>
          </a:extLst>
        </p:spPr>
      </p:pic>
      <p:pic>
        <p:nvPicPr>
          <p:cNvPr id="6145" name="Picture 1" descr="E:\ЧО и ЧП - 3 клас\ЧО\траки\117___10\IMG_3112.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017625" y="1528019"/>
            <a:ext cx="1533548" cy="2592814"/>
          </a:xfrm>
          <a:prstGeom prst="rect">
            <a:avLst/>
          </a:prstGeom>
          <a:noFill/>
          <a:ln>
            <a:solidFill>
              <a:schemeClr val="accent6">
                <a:lumMod val="50000"/>
              </a:schemeClr>
            </a:solidFill>
          </a:ln>
          <a:extLst>
            <a:ext uri="{909E8E84-426E-40DD-AFC4-6F175D3DCCD1}">
              <a14:hiddenFill xmlns:a14="http://schemas.microsoft.com/office/drawing/2010/main" xmlns="">
                <a:solidFill>
                  <a:srgbClr val="FFFFFF"/>
                </a:solidFill>
              </a14:hiddenFill>
            </a:ext>
          </a:extLst>
        </p:spPr>
      </p:pic>
      <p:sp>
        <p:nvSpPr>
          <p:cNvPr id="17" name="Текстово поле 16"/>
          <p:cNvSpPr txBox="1"/>
          <p:nvPr/>
        </p:nvSpPr>
        <p:spPr>
          <a:xfrm>
            <a:off x="548575" y="2644170"/>
            <a:ext cx="4478072" cy="1569660"/>
          </a:xfrm>
          <a:prstGeom prst="rect">
            <a:avLst/>
          </a:prstGeom>
          <a:noFill/>
        </p:spPr>
        <p:txBody>
          <a:bodyPr wrap="square" rtlCol="0">
            <a:spAutoFit/>
          </a:bodyPr>
          <a:lstStyle/>
          <a:p>
            <a:r>
              <a:rPr lang="bg-BG" sz="2400" i="1" dirty="0" smtClean="0">
                <a:solidFill>
                  <a:srgbClr val="002060"/>
                </a:solidFill>
                <a:ea typeface="Cambria Math" panose="02040503050406030204" pitchFamily="18" charset="0"/>
              </a:rPr>
              <a:t>В тази свещена скала, огрявана от Бога – Слънце, траките са издълбавали ниши, в които погребвали свои близки.</a:t>
            </a:r>
          </a:p>
        </p:txBody>
      </p:sp>
      <p:pic>
        <p:nvPicPr>
          <p:cNvPr id="18" name="Picture 5" descr="D:\My Documents\ScanTo\Document_2.tif"/>
          <p:cNvPicPr>
            <a:picLocks noChangeAspect="1" noChangeArrowheads="1"/>
          </p:cNvPicPr>
          <p:nvPr/>
        </p:nvPicPr>
        <p:blipFill>
          <a:blip r:embed="rId5" cstate="screen"/>
          <a:srcRect/>
          <a:stretch>
            <a:fillRect/>
          </a:stretch>
        </p:blipFill>
        <p:spPr bwMode="auto">
          <a:xfrm>
            <a:off x="848907" y="4054331"/>
            <a:ext cx="3015225" cy="2071115"/>
          </a:xfrm>
          <a:prstGeom prst="rect">
            <a:avLst/>
          </a:prstGeom>
          <a:ln>
            <a:noFill/>
          </a:ln>
          <a:effectLst>
            <a:softEdge rad="112500"/>
          </a:effectLst>
        </p:spPr>
      </p:pic>
      <p:sp>
        <p:nvSpPr>
          <p:cNvPr id="19" name="Текстово поле 18"/>
          <p:cNvSpPr txBox="1"/>
          <p:nvPr/>
        </p:nvSpPr>
        <p:spPr>
          <a:xfrm>
            <a:off x="3893460" y="4293096"/>
            <a:ext cx="4977756" cy="1692771"/>
          </a:xfrm>
          <a:prstGeom prst="rect">
            <a:avLst/>
          </a:prstGeom>
          <a:noFill/>
        </p:spPr>
        <p:txBody>
          <a:bodyPr wrap="square" rtlCol="0">
            <a:spAutoFit/>
          </a:bodyPr>
          <a:lstStyle/>
          <a:p>
            <a:r>
              <a:rPr lang="bg-BG" sz="2600" dirty="0" smtClean="0">
                <a:solidFill>
                  <a:srgbClr val="002060"/>
                </a:solidFill>
                <a:effectLst>
                  <a:outerShdw blurRad="38100" dist="38100" dir="2700000" algn="tl">
                    <a:srgbClr val="000000">
                      <a:alpha val="43137"/>
                    </a:srgbClr>
                  </a:outerShdw>
                </a:effectLst>
                <a:ea typeface="Cambria Math" panose="02040503050406030204" pitchFamily="18" charset="0"/>
              </a:rPr>
              <a:t>Свещеният огън </a:t>
            </a:r>
            <a:r>
              <a:rPr lang="bg-BG" sz="2600" dirty="0" smtClean="0">
                <a:solidFill>
                  <a:srgbClr val="002060"/>
                </a:solidFill>
                <a:ea typeface="Cambria Math" panose="02040503050406030204" pitchFamily="18" charset="0"/>
              </a:rPr>
              <a:t>горял постоянно в домашното жертвено огнище. Смятали го за </a:t>
            </a:r>
            <a:r>
              <a:rPr lang="bg-BG" sz="2600" dirty="0" smtClean="0">
                <a:solidFill>
                  <a:srgbClr val="002060"/>
                </a:solidFill>
                <a:effectLst>
                  <a:outerShdw blurRad="38100" dist="38100" dir="2700000" algn="tl">
                    <a:srgbClr val="000000">
                      <a:alpha val="43137"/>
                    </a:srgbClr>
                  </a:outerShdw>
                </a:effectLst>
                <a:ea typeface="Cambria Math" panose="02040503050406030204" pitchFamily="18" charset="0"/>
              </a:rPr>
              <a:t>пренесено на</a:t>
            </a:r>
          </a:p>
          <a:p>
            <a:r>
              <a:rPr lang="bg-BG" sz="2600" dirty="0" smtClean="0">
                <a:solidFill>
                  <a:srgbClr val="002060"/>
                </a:solidFill>
                <a:effectLst>
                  <a:outerShdw blurRad="38100" dist="38100" dir="2700000" algn="tl">
                    <a:srgbClr val="000000">
                      <a:alpha val="43137"/>
                    </a:srgbClr>
                  </a:outerShdw>
                </a:effectLst>
                <a:ea typeface="Cambria Math" panose="02040503050406030204" pitchFamily="18" charset="0"/>
              </a:rPr>
              <a:t>земята Слънце</a:t>
            </a:r>
            <a:r>
              <a:rPr lang="bg-BG" sz="2600" dirty="0" smtClean="0">
                <a:solidFill>
                  <a:srgbClr val="002060"/>
                </a:solidFill>
                <a:ea typeface="Cambria Math" panose="02040503050406030204" pitchFamily="18" charset="0"/>
              </a:rPr>
              <a:t>.</a:t>
            </a:r>
          </a:p>
        </p:txBody>
      </p:sp>
      <p:sp>
        <p:nvSpPr>
          <p:cNvPr id="20" name="Текстово поле 19"/>
          <p:cNvSpPr txBox="1"/>
          <p:nvPr/>
        </p:nvSpPr>
        <p:spPr>
          <a:xfrm>
            <a:off x="1187624" y="808539"/>
            <a:ext cx="703546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g-BG"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mbria Math" panose="02040503050406030204" pitchFamily="18" charset="0"/>
              </a:rPr>
              <a:t>Траките се молели на много </a:t>
            </a:r>
            <a:r>
              <a:rPr lang="bg-BG" sz="32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mbria Math" panose="02040503050406030204" pitchFamily="18" charset="0"/>
              </a:rPr>
              <a:t>богове</a:t>
            </a:r>
            <a:r>
              <a:rPr lang="bg-BG"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mbria Math" panose="02040503050406030204" pitchFamily="18" charset="0"/>
              </a:rPr>
              <a:t>.</a:t>
            </a:r>
          </a:p>
        </p:txBody>
      </p:sp>
      <p:pic>
        <p:nvPicPr>
          <p:cNvPr id="21" name="Picture 2">
            <a:hlinkClick r:id="" action="ppaction://noaction"/>
          </p:cNvPr>
          <p:cNvPicPr>
            <a:picLocks noChangeAspect="1" noChangeArrowheads="1"/>
          </p:cNvPicPr>
          <p:nvPr/>
        </p:nvPicPr>
        <p:blipFill>
          <a:blip r:embed="rId6" cstate="print">
            <a:extLst>
              <a:ext uri="{BEBA8EAE-BF5A-486C-A8C5-ECC9F3942E4B}">
                <a14:imgProps xmlns:a14="http://schemas.microsoft.com/office/drawing/2010/main" xmlns="">
                  <a14:imgLayer r:embed="rId8">
                    <a14:imgEffect>
                      <a14:backgroundRemoval t="0" b="100000" l="0" r="99580"/>
                    </a14:imgEffect>
                  </a14:imgLayer>
                </a14:imgProps>
              </a:ext>
              <a:ext uri="{28A0092B-C50C-407E-A947-70E740481C1C}">
                <a14:useLocalDpi xmlns:a14="http://schemas.microsoft.com/office/drawing/2010/main" xmlns="" val="0"/>
              </a:ext>
            </a:extLst>
          </a:blip>
          <a:srcRect/>
          <a:stretch>
            <a:fillRect/>
          </a:stretch>
        </p:blipFill>
        <p:spPr bwMode="auto">
          <a:xfrm>
            <a:off x="8540347" y="5110032"/>
            <a:ext cx="756168" cy="670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Текстово поле 21">
            <a:hlinkClick r:id="" action="ppaction://noaction"/>
          </p:cNvPr>
          <p:cNvSpPr txBox="1"/>
          <p:nvPr/>
        </p:nvSpPr>
        <p:spPr>
          <a:xfrm>
            <a:off x="8428521" y="5611139"/>
            <a:ext cx="827303" cy="338554"/>
          </a:xfrm>
          <a:prstGeom prst="rect">
            <a:avLst/>
          </a:prstGeom>
          <a:noFill/>
        </p:spPr>
        <p:txBody>
          <a:bodyPr wrap="square" rtlCol="0">
            <a:spAutoFit/>
          </a:bodyPr>
          <a:lstStyle/>
          <a:p>
            <a:r>
              <a:rPr lang="bg-BG" sz="1600" dirty="0" smtClean="0">
                <a:solidFill>
                  <a:srgbClr val="002060"/>
                </a:solidFill>
              </a:rPr>
              <a:t>речник</a:t>
            </a:r>
            <a:endParaRPr lang="bg-BG" sz="1600" dirty="0">
              <a:solidFill>
                <a:srgbClr val="002060"/>
              </a:solidFill>
            </a:endParaRPr>
          </a:p>
        </p:txBody>
      </p:sp>
    </p:spTree>
    <p:extLst>
      <p:ext uri="{BB962C8B-B14F-4D97-AF65-F5344CB8AC3E}">
        <p14:creationId xmlns:p14="http://schemas.microsoft.com/office/powerpoint/2010/main" xmlns="" val="10633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55" presetClass="entr" presetSubtype="0" fill="hold" grpId="0" nodeType="afterEffect">
                                  <p:stCondLst>
                                    <p:cond delay="75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strVal val="#ppt_w*0.70"/>
                                          </p:val>
                                        </p:tav>
                                        <p:tav tm="100000">
                                          <p:val>
                                            <p:strVal val="#ppt_w"/>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animEffect transition="in" filter="fade">
                                      <p:cBhvr>
                                        <p:cTn id="15" dur="1000"/>
                                        <p:tgtEl>
                                          <p:spTgt spid="15"/>
                                        </p:tgtEl>
                                      </p:cBhvr>
                                    </p:animEffect>
                                  </p:childTnLst>
                                </p:cTn>
                              </p:par>
                              <p:par>
                                <p:cTn id="16" presetID="55" presetClass="entr" presetSubtype="0" fill="hold" nodeType="withEffect">
                                  <p:stCondLst>
                                    <p:cond delay="750"/>
                                  </p:stCondLst>
                                  <p:childTnLst>
                                    <p:set>
                                      <p:cBhvr>
                                        <p:cTn id="17" dur="1" fill="hold">
                                          <p:stCondLst>
                                            <p:cond delay="0"/>
                                          </p:stCondLst>
                                        </p:cTn>
                                        <p:tgtEl>
                                          <p:spTgt spid="6145"/>
                                        </p:tgtEl>
                                        <p:attrNameLst>
                                          <p:attrName>style.visibility</p:attrName>
                                        </p:attrNameLst>
                                      </p:cBhvr>
                                      <p:to>
                                        <p:strVal val="visible"/>
                                      </p:to>
                                    </p:set>
                                    <p:anim calcmode="lin" valueType="num">
                                      <p:cBhvr>
                                        <p:cTn id="18" dur="1000" fill="hold"/>
                                        <p:tgtEl>
                                          <p:spTgt spid="6145"/>
                                        </p:tgtEl>
                                        <p:attrNameLst>
                                          <p:attrName>ppt_w</p:attrName>
                                        </p:attrNameLst>
                                      </p:cBhvr>
                                      <p:tavLst>
                                        <p:tav tm="0">
                                          <p:val>
                                            <p:strVal val="#ppt_w*0.70"/>
                                          </p:val>
                                        </p:tav>
                                        <p:tav tm="100000">
                                          <p:val>
                                            <p:strVal val="#ppt_w"/>
                                          </p:val>
                                        </p:tav>
                                      </p:tavLst>
                                    </p:anim>
                                    <p:anim calcmode="lin" valueType="num">
                                      <p:cBhvr>
                                        <p:cTn id="19" dur="1000" fill="hold"/>
                                        <p:tgtEl>
                                          <p:spTgt spid="6145"/>
                                        </p:tgtEl>
                                        <p:attrNameLst>
                                          <p:attrName>ppt_h</p:attrName>
                                        </p:attrNameLst>
                                      </p:cBhvr>
                                      <p:tavLst>
                                        <p:tav tm="0">
                                          <p:val>
                                            <p:strVal val="#ppt_h"/>
                                          </p:val>
                                        </p:tav>
                                        <p:tav tm="100000">
                                          <p:val>
                                            <p:strVal val="#ppt_h"/>
                                          </p:val>
                                        </p:tav>
                                      </p:tavLst>
                                    </p:anim>
                                    <p:animEffect transition="in" filter="fade">
                                      <p:cBhvr>
                                        <p:cTn id="20" dur="1000"/>
                                        <p:tgtEl>
                                          <p:spTgt spid="6145"/>
                                        </p:tgtEl>
                                      </p:cBhvr>
                                    </p:animEffect>
                                  </p:childTnLst>
                                </p:cTn>
                              </p:par>
                              <p:par>
                                <p:cTn id="21" presetID="55" presetClass="entr" presetSubtype="0" fill="hold" nodeType="withEffect">
                                  <p:stCondLst>
                                    <p:cond delay="75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childTnLst>
                          </p:cTn>
                        </p:par>
                        <p:par>
                          <p:cTn id="26" fill="hold">
                            <p:stCondLst>
                              <p:cond delay="2750"/>
                            </p:stCondLst>
                            <p:childTnLst>
                              <p:par>
                                <p:cTn id="27" presetID="55" presetClass="entr" presetSubtype="0" fill="hold" grpId="0" nodeType="afterEffect">
                                  <p:stCondLst>
                                    <p:cond delay="225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strVal val="#ppt_w*0.70"/>
                                          </p:val>
                                        </p:tav>
                                        <p:tav tm="100000">
                                          <p:val>
                                            <p:strVal val="#ppt_w"/>
                                          </p:val>
                                        </p:tav>
                                      </p:tavLst>
                                    </p:anim>
                                    <p:anim calcmode="lin" valueType="num">
                                      <p:cBhvr>
                                        <p:cTn id="37" dur="1000" fill="hold"/>
                                        <p:tgtEl>
                                          <p:spTgt spid="18"/>
                                        </p:tgtEl>
                                        <p:attrNameLst>
                                          <p:attrName>ppt_h</p:attrName>
                                        </p:attrNameLst>
                                      </p:cBhvr>
                                      <p:tavLst>
                                        <p:tav tm="0">
                                          <p:val>
                                            <p:strVal val="#ppt_h"/>
                                          </p:val>
                                        </p:tav>
                                        <p:tav tm="100000">
                                          <p:val>
                                            <p:strVal val="#ppt_h"/>
                                          </p:val>
                                        </p:tav>
                                      </p:tavLst>
                                    </p:anim>
                                    <p:animEffect transition="in" filter="fade">
                                      <p:cBhvr>
                                        <p:cTn id="38" dur="1000"/>
                                        <p:tgtEl>
                                          <p:spTgt spid="18"/>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strVal val="#ppt_w*0.70"/>
                                          </p:val>
                                        </p:tav>
                                        <p:tav tm="100000">
                                          <p:val>
                                            <p:strVal val="#ppt_w"/>
                                          </p:val>
                                        </p:tav>
                                      </p:tavLst>
                                    </p:anim>
                                    <p:anim calcmode="lin" valueType="num">
                                      <p:cBhvr>
                                        <p:cTn id="42" dur="1000" fill="hold"/>
                                        <p:tgtEl>
                                          <p:spTgt spid="19"/>
                                        </p:tgtEl>
                                        <p:attrNameLst>
                                          <p:attrName>ppt_h</p:attrName>
                                        </p:attrNameLst>
                                      </p:cBhvr>
                                      <p:tavLst>
                                        <p:tav tm="0">
                                          <p:val>
                                            <p:strVal val="#ppt_h"/>
                                          </p:val>
                                        </p:tav>
                                        <p:tav tm="100000">
                                          <p:val>
                                            <p:strVal val="#ppt_h"/>
                                          </p:val>
                                        </p:tav>
                                      </p:tavLst>
                                    </p:anim>
                                    <p:animEffect transition="in" filter="fade">
                                      <p:cBhvr>
                                        <p:cTn id="4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pic>
        <p:nvPicPr>
          <p:cNvPr id="6" name="Picture 5" descr="C:\Documents and Settings\user\Desktop\презентация\3227198853.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100000" l="0" r="100000"/>
                    </a14:imgEffect>
                  </a14:imgLayer>
                </a14:imgProps>
              </a:ext>
            </a:extLst>
          </a:blip>
          <a:srcRect/>
          <a:stretch>
            <a:fillRect/>
          </a:stretch>
        </p:blipFill>
        <p:spPr bwMode="auto">
          <a:xfrm>
            <a:off x="971600" y="1396731"/>
            <a:ext cx="3312368" cy="2823794"/>
          </a:xfrm>
          <a:prstGeom prst="rect">
            <a:avLst/>
          </a:prstGeom>
          <a:ln>
            <a:noFill/>
          </a:ln>
          <a:effectLst>
            <a:outerShdw blurRad="292100" dist="139700" dir="2700000" algn="tl" rotWithShape="0">
              <a:srgbClr val="333333">
                <a:alpha val="65000"/>
              </a:srgbClr>
            </a:outerShdw>
          </a:effectLst>
        </p:spPr>
      </p:pic>
      <p:pic>
        <p:nvPicPr>
          <p:cNvPr id="7" name="Picture 6" descr="E:\ЧО и ЧП - 3 клас\ЧО\траки\2108871509.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4287340" y="1512450"/>
            <a:ext cx="2880320" cy="26930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4" descr="https://encrypted-tbn1.gstatic.com/images?q=tbn:ANd9GcQwI0-9Gqb9UHvCkDi3KcdKHDnEPZr_Vgjc8_Xq4elUkqVw4hmP"/>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11" name="Текстово поле 10"/>
          <p:cNvSpPr txBox="1"/>
          <p:nvPr/>
        </p:nvSpPr>
        <p:spPr>
          <a:xfrm>
            <a:off x="777737" y="908720"/>
            <a:ext cx="7849592"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g-BG" sz="3200" b="1" dirty="0" smtClean="0">
                <a:ln w="11430"/>
                <a:solidFill>
                  <a:srgbClr val="FF0000"/>
                </a:solidFill>
                <a:effectLst>
                  <a:outerShdw blurRad="50800" dist="39000" dir="5460000" algn="tl">
                    <a:srgbClr val="000000">
                      <a:alpha val="38000"/>
                    </a:srgbClr>
                  </a:outerShdw>
                </a:effectLst>
                <a:ea typeface="Cambria Math" panose="02040503050406030204" pitchFamily="18" charset="0"/>
              </a:rPr>
              <a:t>Най-много почитали </a:t>
            </a:r>
            <a:r>
              <a:rPr lang="bg-BG" sz="3200" b="1" u="sng" dirty="0" smtClean="0">
                <a:ln w="11430"/>
                <a:solidFill>
                  <a:srgbClr val="FF0000"/>
                </a:solidFill>
                <a:effectLst>
                  <a:outerShdw blurRad="50800" dist="39000" dir="5460000" algn="tl">
                    <a:srgbClr val="000000">
                      <a:alpha val="38000"/>
                    </a:srgbClr>
                  </a:outerShdw>
                </a:effectLst>
                <a:ea typeface="Cambria Math" panose="02040503050406030204" pitchFamily="18" charset="0"/>
              </a:rPr>
              <a:t>Тракийския конник</a:t>
            </a:r>
            <a:r>
              <a:rPr lang="bg-BG"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mbria Math" panose="02040503050406030204" pitchFamily="18" charset="0"/>
              </a:rPr>
              <a:t>.</a:t>
            </a:r>
          </a:p>
        </p:txBody>
      </p:sp>
      <p:pic>
        <p:nvPicPr>
          <p:cNvPr id="1028" name="Picture 4" descr="E:\ЧО и ЧП - 3 клас\ЧО\траки\images7.jp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0" b="99550" l="0" r="100000">
                        <a14:backgroundMark x1="4405" y1="16667" x2="25110" y2="2703"/>
                        <a14:backgroundMark x1="81057" y1="9459" x2="98678" y2="18919"/>
                        <a14:backgroundMark x1="92070" y1="39189" x2="95595" y2="23423"/>
                      </a14:backgroundRemoval>
                    </a14:imgEffect>
                  </a14:imgLayer>
                </a14:imgProps>
              </a:ext>
              <a:ext uri="{28A0092B-C50C-407E-A947-70E740481C1C}">
                <a14:useLocalDpi xmlns:a14="http://schemas.microsoft.com/office/drawing/2010/main" xmlns=""/>
              </a:ext>
            </a:extLst>
          </a:blip>
          <a:srcRect/>
          <a:stretch>
            <a:fillRect/>
          </a:stretch>
        </p:blipFill>
        <p:spPr bwMode="auto">
          <a:xfrm>
            <a:off x="6637401" y="3565369"/>
            <a:ext cx="2506599" cy="245138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Текстово поле 14"/>
          <p:cNvSpPr txBox="1"/>
          <p:nvPr/>
        </p:nvSpPr>
        <p:spPr>
          <a:xfrm>
            <a:off x="971600" y="4225842"/>
            <a:ext cx="5472608" cy="1692771"/>
          </a:xfrm>
          <a:prstGeom prst="rect">
            <a:avLst/>
          </a:prstGeom>
          <a:noFill/>
        </p:spPr>
        <p:txBody>
          <a:bodyPr wrap="square" rtlCol="0">
            <a:spAutoFit/>
          </a:bodyPr>
          <a:lstStyle/>
          <a:p>
            <a:r>
              <a:rPr lang="bg-BG" sz="2600" dirty="0" smtClean="0">
                <a:solidFill>
                  <a:srgbClr val="002060"/>
                </a:solidFill>
                <a:ea typeface="Cambria Math" panose="02040503050406030204" pitchFamily="18" charset="0"/>
              </a:rPr>
              <a:t>Чрез него изразявали преклонението си към Слънцето</a:t>
            </a:r>
            <a:r>
              <a:rPr lang="bg-BG" sz="2600" dirty="0">
                <a:solidFill>
                  <a:srgbClr val="002060"/>
                </a:solidFill>
                <a:ea typeface="Cambria Math" panose="02040503050406030204" pitchFamily="18" charset="0"/>
              </a:rPr>
              <a:t>.</a:t>
            </a:r>
            <a:r>
              <a:rPr lang="bg-BG" sz="2600" dirty="0" smtClean="0">
                <a:solidFill>
                  <a:srgbClr val="002060"/>
                </a:solidFill>
                <a:ea typeface="Cambria Math" panose="02040503050406030204" pitchFamily="18" charset="0"/>
              </a:rPr>
              <a:t>   По нашите земи са открити много </a:t>
            </a:r>
            <a:r>
              <a:rPr lang="bg-BG" sz="2600" dirty="0" smtClean="0">
                <a:solidFill>
                  <a:srgbClr val="002060"/>
                </a:solidFill>
                <a:effectLst>
                  <a:outerShdw blurRad="38100" dist="38100" dir="2700000" algn="tl">
                    <a:srgbClr val="000000">
                      <a:alpha val="43137"/>
                    </a:srgbClr>
                  </a:outerShdw>
                </a:effectLst>
                <a:ea typeface="Cambria Math" panose="02040503050406030204" pitchFamily="18" charset="0"/>
              </a:rPr>
              <a:t>плочки</a:t>
            </a:r>
            <a:r>
              <a:rPr lang="bg-BG" sz="2600" dirty="0" smtClean="0">
                <a:solidFill>
                  <a:srgbClr val="002060"/>
                </a:solidFill>
                <a:ea typeface="Cambria Math" panose="02040503050406030204" pitchFamily="18" charset="0"/>
              </a:rPr>
              <a:t> с неговото</a:t>
            </a:r>
          </a:p>
          <a:p>
            <a:r>
              <a:rPr lang="bg-BG" sz="2600" dirty="0" smtClean="0">
                <a:solidFill>
                  <a:srgbClr val="002060"/>
                </a:solidFill>
                <a:ea typeface="Cambria Math" panose="02040503050406030204" pitchFamily="18" charset="0"/>
              </a:rPr>
              <a:t>изображение. </a:t>
            </a:r>
          </a:p>
        </p:txBody>
      </p:sp>
    </p:spTree>
    <p:extLst>
      <p:ext uri="{BB962C8B-B14F-4D97-AF65-F5344CB8AC3E}">
        <p14:creationId xmlns:p14="http://schemas.microsoft.com/office/powerpoint/2010/main" xmlns="" val="165394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1000" fill="hold"/>
                                        <p:tgtEl>
                                          <p:spTgt spid="1028"/>
                                        </p:tgtEl>
                                        <p:attrNameLst>
                                          <p:attrName>ppt_w</p:attrName>
                                        </p:attrNameLst>
                                      </p:cBhvr>
                                      <p:tavLst>
                                        <p:tav tm="0">
                                          <p:val>
                                            <p:strVal val="#ppt_w*0.70"/>
                                          </p:val>
                                        </p:tav>
                                        <p:tav tm="100000">
                                          <p:val>
                                            <p:strVal val="#ppt_w"/>
                                          </p:val>
                                        </p:tav>
                                      </p:tavLst>
                                    </p:anim>
                                    <p:anim calcmode="lin" valueType="num">
                                      <p:cBhvr>
                                        <p:cTn id="23" dur="1000" fill="hold"/>
                                        <p:tgtEl>
                                          <p:spTgt spid="1028"/>
                                        </p:tgtEl>
                                        <p:attrNameLst>
                                          <p:attrName>ppt_h</p:attrName>
                                        </p:attrNameLst>
                                      </p:cBhvr>
                                      <p:tavLst>
                                        <p:tav tm="0">
                                          <p:val>
                                            <p:strVal val="#ppt_h"/>
                                          </p:val>
                                        </p:tav>
                                        <p:tav tm="100000">
                                          <p:val>
                                            <p:strVal val="#ppt_h"/>
                                          </p:val>
                                        </p:tav>
                                      </p:tavLst>
                                    </p:anim>
                                    <p:animEffect transition="in" filter="fade">
                                      <p:cBhvr>
                                        <p:cTn id="24" dur="1000"/>
                                        <p:tgtEl>
                                          <p:spTgt spid="1028"/>
                                        </p:tgtEl>
                                      </p:cBhvr>
                                    </p:animEffect>
                                  </p:childTnLst>
                                </p:cTn>
                              </p:par>
                            </p:childTnLst>
                          </p:cTn>
                        </p:par>
                        <p:par>
                          <p:cTn id="25" fill="hold">
                            <p:stCondLst>
                              <p:cond delay="1000"/>
                            </p:stCondLst>
                            <p:childTnLst>
                              <p:par>
                                <p:cTn id="26" presetID="55" presetClass="entr" presetSubtype="0" fill="hold" grpId="0" nodeType="afterEffect">
                                  <p:stCondLst>
                                    <p:cond delay="75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22252"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pic>
        <p:nvPicPr>
          <p:cNvPr id="13" name="Picture 2" descr="E:\ЧО и ЧП - 3 клас\ЧО\траки\117___10\IMG_3111.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981827" y="2348869"/>
            <a:ext cx="7224849" cy="3521497"/>
          </a:xfrm>
          <a:prstGeom prst="rect">
            <a:avLst/>
          </a:prstGeom>
          <a:ln>
            <a:solidFill>
              <a:schemeClr val="accent6">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Текстово поле 9"/>
          <p:cNvSpPr txBox="1"/>
          <p:nvPr/>
        </p:nvSpPr>
        <p:spPr>
          <a:xfrm>
            <a:off x="856882" y="908720"/>
            <a:ext cx="7597646" cy="1323439"/>
          </a:xfrm>
          <a:prstGeom prst="rect">
            <a:avLst/>
          </a:prstGeom>
          <a:noFill/>
        </p:spPr>
        <p:txBody>
          <a:bodyPr wrap="square" rtlCol="0">
            <a:spAutoFit/>
          </a:bodyPr>
          <a:lstStyle/>
          <a:p>
            <a:r>
              <a:rPr lang="bg-BG" sz="2000" dirty="0" smtClean="0">
                <a:solidFill>
                  <a:srgbClr val="002060"/>
                </a:solidFill>
                <a:ea typeface="Cambria Math" panose="02040503050406030204" pitchFamily="18" charset="0"/>
              </a:rPr>
              <a:t>Този младеж е избран с жребий за пратеник при боговете. Хвърлят го върху три остри копия. Така тракийското племе готи на всеки пет години отправяло молбите си. Ако пратеникът умирал,  те смятали, че молбите им са приети. Ако останел жив, „изпращали“ друг.  </a:t>
            </a:r>
            <a:endParaRPr lang="bg-BG" sz="2000" b="1" dirty="0" smtClean="0">
              <a:solidFill>
                <a:srgbClr val="002060"/>
              </a:solidFill>
              <a:effectLst>
                <a:outerShdw blurRad="38100" dist="38100" dir="2700000" algn="tl">
                  <a:srgbClr val="000000">
                    <a:alpha val="43137"/>
                  </a:srgbClr>
                </a:outerShdw>
              </a:effectLst>
              <a:ea typeface="Cambria Math" panose="02040503050406030204" pitchFamily="18" charset="0"/>
            </a:endParaRPr>
          </a:p>
        </p:txBody>
      </p:sp>
    </p:spTree>
    <p:extLst>
      <p:ext uri="{BB962C8B-B14F-4D97-AF65-F5344CB8AC3E}">
        <p14:creationId xmlns:p14="http://schemas.microsoft.com/office/powerpoint/2010/main" xmlns="" val="25239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2" name="AutoShape 4" descr="https://encrypted-tbn1.gstatic.com/images?q=tbn:ANd9GcQwI0-9Gqb9UHvCkDi3KcdKHDnEPZr_Vgjc8_Xq4elUkqVw4hmP"/>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13" name="Текстово поле 12"/>
          <p:cNvSpPr txBox="1"/>
          <p:nvPr/>
        </p:nvSpPr>
        <p:spPr>
          <a:xfrm>
            <a:off x="777737" y="908720"/>
            <a:ext cx="7849592"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g-BG" sz="3200" b="1" dirty="0" smtClean="0">
                <a:ln w="11430"/>
                <a:solidFill>
                  <a:srgbClr val="FF0000"/>
                </a:solidFill>
                <a:effectLst>
                  <a:outerShdw blurRad="50800" dist="39000" dir="5460000" algn="tl">
                    <a:srgbClr val="000000">
                      <a:alpha val="38000"/>
                    </a:srgbClr>
                  </a:outerShdw>
                </a:effectLst>
                <a:ea typeface="Cambria Math" panose="02040503050406030204" pitchFamily="18" charset="0"/>
              </a:rPr>
              <a:t>До нас е достигнала легендата за един от най-известните тракийски герои </a:t>
            </a:r>
            <a:r>
              <a:rPr lang="bg-BG" sz="3200" b="1" u="sng" dirty="0" smtClean="0">
                <a:ln w="11430"/>
                <a:solidFill>
                  <a:srgbClr val="FF0000"/>
                </a:solidFill>
                <a:effectLst>
                  <a:outerShdw blurRad="50800" dist="39000" dir="5460000" algn="tl">
                    <a:srgbClr val="000000">
                      <a:alpha val="38000"/>
                    </a:srgbClr>
                  </a:outerShdw>
                </a:effectLst>
                <a:ea typeface="Cambria Math" panose="02040503050406030204" pitchFamily="18" charset="0"/>
              </a:rPr>
              <a:t>Орфей</a:t>
            </a:r>
            <a:r>
              <a:rPr lang="bg-BG"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mbria Math" panose="02040503050406030204" pitchFamily="18" charset="0"/>
              </a:rPr>
              <a:t>.</a:t>
            </a:r>
          </a:p>
        </p:txBody>
      </p:sp>
      <p:pic>
        <p:nvPicPr>
          <p:cNvPr id="2050" name="Picture 2" descr="E:\ЧО и ЧП - 3 клас\ЧО\траки\orfeidl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401" y="2375081"/>
            <a:ext cx="3495540" cy="3312368"/>
          </a:xfrm>
          <a:prstGeom prst="rect">
            <a:avLst/>
          </a:prstGeom>
          <a:noFill/>
          <a:ln>
            <a:solidFill>
              <a:schemeClr val="accent6">
                <a:lumMod val="50000"/>
              </a:schemeClr>
            </a:solidFill>
          </a:ln>
          <a:extLst>
            <a:ext uri="{909E8E84-426E-40DD-AFC4-6F175D3DCCD1}">
              <a14:hiddenFill xmlns:a14="http://schemas.microsoft.com/office/drawing/2010/main" xmlns="">
                <a:solidFill>
                  <a:srgbClr val="FFFFFF"/>
                </a:solidFill>
              </a14:hiddenFill>
            </a:ext>
          </a:extLst>
        </p:spPr>
      </p:pic>
      <p:pic>
        <p:nvPicPr>
          <p:cNvPr id="2051" name="Picture 3" descr="E:\ЧО и ЧП - 3 клас\ЧО\траки\traki-vegetarianc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72182" y="2276872"/>
            <a:ext cx="4232986" cy="3410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413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strVal val="#ppt_w*0.70"/>
                                          </p:val>
                                        </p:tav>
                                        <p:tav tm="100000">
                                          <p:val>
                                            <p:strVal val="#ppt_w"/>
                                          </p:val>
                                        </p:tav>
                                      </p:tavLst>
                                    </p:anim>
                                    <p:anim calcmode="lin" valueType="num">
                                      <p:cBhvr>
                                        <p:cTn id="13" dur="1000" fill="hold"/>
                                        <p:tgtEl>
                                          <p:spTgt spid="2050"/>
                                        </p:tgtEl>
                                        <p:attrNameLst>
                                          <p:attrName>ppt_h</p:attrName>
                                        </p:attrNameLst>
                                      </p:cBhvr>
                                      <p:tavLst>
                                        <p:tav tm="0">
                                          <p:val>
                                            <p:strVal val="#ppt_h"/>
                                          </p:val>
                                        </p:tav>
                                        <p:tav tm="100000">
                                          <p:val>
                                            <p:strVal val="#ppt_h"/>
                                          </p:val>
                                        </p:tav>
                                      </p:tavLst>
                                    </p:anim>
                                    <p:animEffect transition="in" filter="fade">
                                      <p:cBhvr>
                                        <p:cTn id="14" dur="1000"/>
                                        <p:tgtEl>
                                          <p:spTgt spid="2050"/>
                                        </p:tgtEl>
                                      </p:cBhvr>
                                    </p:animEffect>
                                  </p:childTnLst>
                                </p:cTn>
                              </p:par>
                              <p:par>
                                <p:cTn id="15" presetID="55"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1000" fill="hold"/>
                                        <p:tgtEl>
                                          <p:spTgt spid="2051"/>
                                        </p:tgtEl>
                                        <p:attrNameLst>
                                          <p:attrName>ppt_w</p:attrName>
                                        </p:attrNameLst>
                                      </p:cBhvr>
                                      <p:tavLst>
                                        <p:tav tm="0">
                                          <p:val>
                                            <p:strVal val="#ppt_w*0.70"/>
                                          </p:val>
                                        </p:tav>
                                        <p:tav tm="100000">
                                          <p:val>
                                            <p:strVal val="#ppt_w"/>
                                          </p:val>
                                        </p:tav>
                                      </p:tavLst>
                                    </p:anim>
                                    <p:anim calcmode="lin" valueType="num">
                                      <p:cBhvr>
                                        <p:cTn id="18" dur="1000" fill="hold"/>
                                        <p:tgtEl>
                                          <p:spTgt spid="2051"/>
                                        </p:tgtEl>
                                        <p:attrNameLst>
                                          <p:attrName>ppt_h</p:attrName>
                                        </p:attrNameLst>
                                      </p:cBhvr>
                                      <p:tavLst>
                                        <p:tav tm="0">
                                          <p:val>
                                            <p:strVal val="#ppt_h"/>
                                          </p:val>
                                        </p:tav>
                                        <p:tav tm="100000">
                                          <p:val>
                                            <p:strVal val="#ppt_h"/>
                                          </p:val>
                                        </p:tav>
                                      </p:tavLst>
                                    </p:anim>
                                    <p:animEffect transition="in" filter="fade">
                                      <p:cBhvr>
                                        <p:cTn id="19"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22252"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pic>
        <p:nvPicPr>
          <p:cNvPr id="14" name="Picture 2" descr="http://upload.wikimedia.org/wikipedia/commons/c/c4/Karta_bg_shablon.png">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8252962" y="5373216"/>
            <a:ext cx="816032" cy="54132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Текстово поле 14">
            <a:hlinkClick r:id="" action="ppaction://noaction"/>
          </p:cNvPr>
          <p:cNvSpPr txBox="1"/>
          <p:nvPr/>
        </p:nvSpPr>
        <p:spPr>
          <a:xfrm>
            <a:off x="8336342" y="5489991"/>
            <a:ext cx="603653" cy="307777"/>
          </a:xfrm>
          <a:prstGeom prst="rect">
            <a:avLst/>
          </a:prstGeom>
          <a:noFill/>
        </p:spPr>
        <p:txBody>
          <a:bodyPr wrap="square" rtlCol="0">
            <a:spAutoFit/>
          </a:bodyPr>
          <a:lstStyle/>
          <a:p>
            <a:r>
              <a:rPr lang="bg-BG" sz="1400" dirty="0" smtClean="0">
                <a:solidFill>
                  <a:srgbClr val="002060"/>
                </a:solidFill>
                <a:hlinkClick r:id="" action="ppaction://noaction"/>
              </a:rPr>
              <a:t>план</a:t>
            </a:r>
            <a:endParaRPr lang="bg-BG" sz="1400" dirty="0">
              <a:solidFill>
                <a:srgbClr val="002060"/>
              </a:solidFill>
            </a:endParaRPr>
          </a:p>
        </p:txBody>
      </p:sp>
      <p:sp>
        <p:nvSpPr>
          <p:cNvPr id="10" name="Текстово поле 9"/>
          <p:cNvSpPr txBox="1"/>
          <p:nvPr/>
        </p:nvSpPr>
        <p:spPr>
          <a:xfrm>
            <a:off x="1292831" y="788480"/>
            <a:ext cx="7132445"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g-BG" sz="2800" b="1" dirty="0" smtClean="0">
                <a:ln w="11430"/>
                <a:solidFill>
                  <a:srgbClr val="FF0000"/>
                </a:solidFill>
                <a:effectLst>
                  <a:outerShdw blurRad="50800" dist="39000" dir="5460000" algn="tl">
                    <a:srgbClr val="000000">
                      <a:alpha val="38000"/>
                    </a:srgbClr>
                  </a:outerShdw>
                </a:effectLst>
                <a:ea typeface="Cambria Math" panose="02040503050406030204" pitchFamily="18" charset="0"/>
              </a:rPr>
              <a:t>Траките вярвали, че след смъртта си се преселвали в друг свят. Затова погребвали своите владетели в </a:t>
            </a:r>
            <a:r>
              <a:rPr lang="bg-BG" sz="2800" b="1" u="sng" dirty="0" smtClean="0">
                <a:ln w="11430"/>
                <a:solidFill>
                  <a:srgbClr val="FF0000"/>
                </a:solidFill>
                <a:effectLst>
                  <a:outerShdw blurRad="50800" dist="39000" dir="5460000" algn="tl">
                    <a:srgbClr val="000000">
                      <a:alpha val="38000"/>
                    </a:srgbClr>
                  </a:outerShdw>
                </a:effectLst>
                <a:ea typeface="Cambria Math" panose="02040503050406030204" pitchFamily="18" charset="0"/>
              </a:rPr>
              <a:t>гробници</a:t>
            </a:r>
            <a:r>
              <a:rPr lang="bg-BG"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mbria Math" panose="02040503050406030204" pitchFamily="18" charset="0"/>
              </a:rPr>
              <a:t>.</a:t>
            </a:r>
          </a:p>
        </p:txBody>
      </p:sp>
      <p:sp>
        <p:nvSpPr>
          <p:cNvPr id="6" name="AutoShape 4" descr="data:image/jpeg;base64,/9j/4AAQSkZJRgABAQAAAQABAAD/2wCEAAkGBhQSEBQUEhIVFRUVFRUUFxgXFRcVFBgXFhUXFRcXFRQXGyceGBojGRQXHy8gIycqLCwtFh4xNTAqNSYrLCoBCQoKDgwOGg8PGikkHBwsLCwpKSksLCwpKSksKSwpLCwsKSksKSksLCwpKSkpLCwpKSwsLCwsLCwpLCwsLCkpLP/AABEIAK0BJAMBIgACEQEDEQH/xAAbAAABBQEBAAAAAAAAAAAAAAADAAECBAUGB//EAEIQAAEDAgQDBQUGBAQGAwEAAAEAAhEDIQQSMUEFUWEicYGRoRMyscHwBkJSYtHhBxQV8UNykqIWIzNTgrKDwuIk/8QAGQEAAwEBAQAAAAAAAAAAAAAAAAECAwQF/8QAJREAAgICAgMAAwADAQAAAAAAAAECERIhAzEEE0EUUWEiMlJi/9oADAMBAAIRAxEAPwDAKSSUr3TxhwU8Jk6BDJJQlCYDEp4ShIFIBBEa5QAU8iCkRcohEhMQkMHmjRPnSLVGEySRcoJ4ShADJ5Sypw1IaJ0nQZRC4ckMJ4SaLE4BQcFNRITEyCZOkmSMnCaE6AElCSdAyMJQpJIAjCaFJJAEYShSSSHZGEoUoTQgLGTKSSKEKU6tcQ4W+i6HaXgjQ/oqwCaaatEyTTpiBUgEgEkyRJQpJQgY9PDudoENzSLFGpVi0yDBSr1i65ufVLdhqgbXKQcoJSm0CZMlKUwKkApLEllTgJi1AyLkxcnITZUCGUsqcMhPmQNChNlUgUiEhkSFAhTIUXJoTIFMkQmBTRnY6dIJJhYk6SSAsSZOkgLGhJJJAWJJKU0oCxJJJAJDsUJlLKkkBu0vtPNqlNrgj/1DDPEGnlt4ea5dOHKPRH4ae6X00sdh2NPYcCDyMwqhQQ9SFRaKLSMnK2TJSBUc6aVQiaRKiClKYDwkmlJAiQUgUNOCpopMIE8pNKkpLQMhNlRCmyoHRHIpBqRKjmSAkSmBTJ0DHUcqeE4CBE34duSc1+UfNVcqM4IUpoiQ0JJ0oVkDJ0oShACTJQmToByU0pkiExWLMkFJtOf2ujsowNPPVS5JFpNgWMU8sIuQqPs1m2XiQhJHFJJTmVibGI/h/Ub7tVh7wR8JU8L/AA5qvJmrTa0aGHEn/wAbR5rc/m3G4I7iVoYbHVAPdB6grz35PKl2d34/G/hyGN/h5WbHs6lN46ywzyvb1Vjhf8OXkg4iqKbdwwZ3+tviuifjovcGZRcPxunpUm2h/VH5XLVWJeNxXZy3Ff4f1GO/5DxUbE9qGu1j/KfTQrLqfZPEio9nspyXLgRkI/K7Qrq8b9oMruy4kKvV+0ryOyInqVcfJ5aIl4/GzkK3CazBLqTwP8pVZegOx2bKHB3aE3+Szq/2fa50sqZRrpv0E2W8PK/6RlLxv+TkU8K9j+GOpuI1gAyAYg81WDF1RmpK0cri06YPKmyo4pqXsk7FRXU2lHFBSGHSsaABqchXKFISPq62G8FbUcIMAC558yspcij2bxg5dHMOCHlXTcR+zbWAZX3NgDz5zoLwLwL6qpwXhLHmn7R0kglzRaY1uDzPoeRUfkQH+PMxBSJNgfC6bResYV9Kg0BlMDr6IIxFJv8AhM1mcgnxMLH8z/ybfi/08vDkRq7jGuoOeHPpMMfl+IGqyOJ4XDPcHMPsxpDbj/TstYc6l8ZnLhcfpzZCbKrb8NGhlDNJdKZytAIThqKWJZEWKgMJQiFqjlTsAZCQCIAN1NjQUWFEadLojNoTqE4LRul/MhZttmiSQTKBspAE9ENrXEZoIExPVGZSnVZs1RAtTeyPNWm0OiY0O5RkViU3UuqSsw0beiSWQYl/CcIqh5D2ubF3us4EG0A6c10zcc1oDQAGjqJ8Vjh1cGSDfkLHyQ3mtfsmCIvt1B2XHJ5vZ2RWK0a7K9NxuO7qq+Jw7PwGPFZ1KhUBJzgSNHDMPAhQ/wCIKrSA9oIIsWiJ7uaFxt/6ifJX+watw0ESAQO8IbMGGwSZHcfig1PtI6Yyn5oo4lUqDLTo1HAgzDZ2VYTXZOcPhp0MQCRlFu+R4Si1OPU2jKRlXP0OBV9WB1MgmzjHkNUHiPCazGh9QzJ2Mx32TXFFushS5ZJXia9bidF9nEOAmxEaiNVi+ypg2GYTufRAp0UYNAmTouuMFD6csuRz+AzRkmBA5KQoqvV4iLgfdJ/bzt5pVcYS0xIiWnyifPkh8qBcTZaa0cxz1Vd+NaHR9bfv5LMp4lxNzqTPhAv62UMQ3KQRa+xn61b5rmn5L+HTHxl9NapictMP6jwk7+ClheLGBqJ1g38t1Rq1WmnIEWLdeUEzt3d6NgX03CoSDakSACN3CBMm0OmL6BS/I3spePoPiKji4Q7tXAccxbe+V2XQyNe5WuF0GimHis9jXPJIIAbGd2hkTGnfNjBWJgnBjXOkllwGkAax7pvznbREZUZBIuc5J1kSA8FpOnv3g7rJyjLdmqi4/wCJ2dXiNN1Ik1Aco1LtZsMx0ufgufqcbzk5XkTERNhH97a7LOfTNQENMzeCSQZnbr5LB9oWwNASJv8AM8iR3Qs/a49GnrjLs6mv7QOaQ6YJbM95+RT1qsQbGd9t9PJZNOo55Eum5NzEzfnfXbrZSq4q0O1BN9vB0wf2Ngt4c+K39MJ8Cl0a9J4dp3qfsFzjeIcjca+Y+a2ncVzUyRYwRO40AI21PxW0PKTWzGXjNPRYdQHck3DjmsbDcRc572nRwJIkmNbgHQSD5q3hcTLYBJMDxls/NXDyFJEz8dxdFmrR5H0QHUkalXte/XoiGo0mJErojyJnPLjaKLqSb2SvPooLqa0TMqKhYpBFdTUDTTEGbiIF3eF0xxnJANNNkU4IrNhn4881AYonV0X9EIsTZEYxDNm83jVBohtO3Vv6pLAyJLH0Q/pp75/w6JmNrDcEDnupv4o8Nk0yBzvCtu4U3YqdRjw3LII8RPeuPKL+HbjJfTL/AKjaxd3bfFPwnHNZVzVG5gAY3IJuCndwl0SAInnohnCkahbpQapGDc07Zuf11jzs0dQT8ldwWIa+7XC24bf1usTAYGTcNPIE/otnDvYCbNH+W/qubkilpHTxyk9svYriLG+7PgsfGcTLnAyRHVFxeIYJnKLWzb/Ncnxz7SNAysZG7iNmzFjmsdJnYkdRjajtmtOWkbGKr03gus0i0gWtuQFg4kND3Bzo0BE8+zbzHn5qnjM9MhpMREx96S7/ANT6Dosvi1F7ajhMkWB5gRpOn1dE+aSX8HHhV/0NQo5akAjXKZ6xAMETFzbl1trVhTLtDee4gg6COY7rLnXTMAz1Pva+Z5efIqzh8W50yXESDcRY+7lnQR05eGHvN/QO2o1kXOaSXRr7otbUwSfBVmPzOE/iA8x/+VOpimtgmdhe4NxYjUi8x0noquHqS8GWj717ggDYf5reCzzci3FRNHGOhmoHPSYPLfWfRUqddhF6hDg3URyiDeBbnE6ImLlzYLmOi85svLvOiBhuHUjIBMyZkkAmdLjqO9SBPCVGvbDngCTBAAzEDcnaO5SxQDGdkuIPaAmxvcdBMK5hcPTb7tJtvy2nmBA8+SHx5mYEPaNLRMiO1oJjy0OnOW9lRA8Ic54eDLQIBj3pN4MbWmLzYqNfhFrOIHWI62nks92JqYcANBaC/OXQSCLMgxdob8/PSZxgEgGImLNJjwv5qmpfCG0RbQLSy4Ibzm4jSSOZJQqlWGi7hDmmYBaLi1rW17ythgzNGWCOZ7Og5FVquEuSWxPd8ELlaFSZQo5QA4lxBa9x7WYC5AAGo1Zp1WrisIGUGOaRmcMpuQ0zBFPSC7Xnedd87E4BhjswQJ/CRPUqOJqVH02McZawgiYBsMoGcbQO+y0XIn2TWy3Qyu7UBpzZMs5iJBdLjeRoNFc4NTFbM4ECMkdwbBibQI1J5LBq4l7GizzYTMOBjKAbXNgRfotHgvFJptZTA7ZIMZi6TlnMYvGWw71pB70TLrZYdjeyABaSI3BEzPO58bIGaHG+hCqsxJ7dhEm490uIJ010b3gqs/FBzrGJgCNd5d10+tryJxOswWKBEOty7gNSrTsOuc4TXIPa0sRp4X0/SFt4TiwMh1uXLRdvH5GlkcfJ47tuJN1BCdQVgYqAMw5/E29EOjjmPMTB5HunVb+2N1ZzPilV0V3UVD2KvkDZCexa5GbiU3Uk2UKyaYUPZoyJoAY5JI3sk6Mgo6loc2zgR3ogch1HHU1B5FM2LkvM/wCVeWj1mFewHZAxzW5cxbka0SXRoOZgHTuT1K0Aw5pOwuD3xBWceIBzXMqNdDwWkAkEBw0BGh1Gyd10S1emcnxPihM0y8l1N7XS1wgjZ0sjUu0AIEDRdbwLFf8A8s14ZNmOccpIMlpmANC0ArH4yzD0BkoUuy9rwXZ7TLTZricxlom2291i4zib3im1zi5oa0STIy7lxm+p2m65pc2PfZ1Q4VJaWi/xbjJzQDoQCT3wZItHwnuWTjyC6YJLtLkA6A3+tUHDVQ6qWkGL6xsIEDTeCPoTqUi5pc0B85ri1hfXY2Hhsud8jfZ0LjjFaJ8JcW52l7Q0lt3dDIIdPZPZiIvK2CQ9ssc1+83I5GGweXxVbgvAqVVudzpuewABl17LjdxEco18Vs0qApwGtaJ5axtJIvopnK9CrZgnDgznBa4RYHMy+rgSRBuOpT0bNFhFjH3txqfzfFaWNwpLnGxIIcBMXA/Ft4KDqci2Uai94mwiPHyUodlA4RryZMzN5v1LT8+qxsfWLXlwADW2AsZAiOyb7aetlrOqZXw6L6DkOY7wJ6SeSocQ9gCHNpuMgtzPJA/8SHRBv5laxImzVwfHaXsmucBrq4hsEjSW2JsLd6hVq1ajmuosa0A7nKCDEREx3zeVV4XjXBw9lhGAXGZudwEaw5zoXQB2YaEcxqQT0A1UyVPQk7INpVDGYi9yBmJPnpadOnJPSpPdJnrMA73gmbwjvcQBmIHQ2tMCwhVn1pvIA0ABMW6C3ospSSFKVAeJcNFW1QumI7OUC46gydFnUvsvh2kE5y4aF1Qz/tha5efr65IQv3zz+UrL2S6TMW22RYcogadSfnr9XWlQ4BUqNa4OaA4SBLhaY2HRZVWmZs2XGwABJOvLX911nB8zMPTDgRAfLTZ1nuiQ4gxDvh0VQ29lRV9mT/w1U0NZjd/v2A7zHmnq/Zh3/ebtJyk25zPwW2BN2tI11c246TJN+qkKZ0cYNoNreIvv/aFpRrijFP2Tn/EFo/wz8z0WTieGmjVP3XN+9a/UX3B3nVdhSAa6C3snVxJzEkawD/fxWH9u8I4Cni6ZcRSOWs0EgOpHQ5YguaXf7uiqNvpikqOebw4sEAzYhszEknlbRxF1TxOHyezEEkU4NgT2pJgWmG5tFt4XF5mgtgggEHoRMzyRHuDh2m+pPMHXvQudrsi0zLpMdvImGx+EiTEndJxMki2UZu1AIg8up6bSreOwT6rcrXltybuN5tBE6RA5W0WUcNUp+8zNAIt94El5lpk6wDyW6mpPTBdGy7GlzG5gZEyZjSQba256d6z6z8oLxIggaREz8te9Ej2l8xJaxs6DMQIG15l5ud9tFTqkODWyGgySY0gzYak9qALeqtv/AC7Gl/j0bPAuICo93tCQdWt0kk6nousbwxhF3EW6LgeDO9niQcsxJ7dwLfeAnvHdrqvScFUc9gdkAnw8hyW8OSVdnNPjjl0ZdbhwBsZQv5GRIBIG8LarYcjYH1+ScVRFyR0hbe2VGXqjZz7sMeSS3pp8ifNJL2v9B6o/sw+JcXa8uYwxlaLmQA6zvd1mAddPJaVGqXUw2RnjYzMWnnfXxXEPr1nZXHI8BzSw3MGYAIkCJ3v6wj4f7TVmgtLgDMFxAku3MndY5JdnQ4m/gyHFzXPAeHEm9xlAAdbSwPfCocb4k2k/LEZoOhbI3gO01cY62lc/U4rVNVzvaOMAEOBiw2t4/VlUxdZ1Z4mXSed97weUn/UsZcvxGi4/rNHifG89i1rQyLchYOLbydBb8x5rPzy0y07zteQZj8MHbl3TZNANMDWZIJF99BfkhtwntJExzN9r/L0XK9u2dUWkqRSGKptcG5m5wXEuHaFvzSCJE2HITyRMZXGcZS2AIJg3AAFsu+uh80Wt9kXPIcx8WsD2YAiIyiTHfsAp4P7LBhDXPzFoIcB7pJi3O0DRVcO7E5Mp4DHvpMd2jlkNMkFptJMdbx+17uB448PLAHVJAhrrACbXIsOvXRXP6C0ugt7OkZoPiI5+PwSbhK7XZKbabRaHGSYNpMi7rbnfZFpslvRqVi0sIfDQCJa0TrzMQd7qtVIa18CDAva8QREC2iLjq3sWAvcTbK50Na233oGk6ws6pVJf2YIc0lvL7sSdpDp8CpQEK72uqCGh5DjzFgCZ7t1dZVZDG+xgN90EAAEgTGuoA2+Kr8NwrjLsuUm4m4gG3KZACs0sLrmeG6gFxsBEWAvvt80OyQ9DGPBAMDkMonXnHfoFcoPDrkZfGPPmdfVUgcpBMvJn3GhsXB1Im3ejZQQ1zoykk5XNjTSZvr8EgJ1XxOwt6/WnRUXVB4Ihg7mY5EW5m9u5PTaJMtNtL28DssGrZlLbBl3X0+SA++ncL2t1Ri4XMHU2FwPhbw/VArVCLAc76wLc4QQyeAxjqWIpPcOwwyS0mYIj3CLwCfGCuv4txFzHACxIzNkuLtQNAR3Lz+lSnEMY8uIqOAMZfdzQYzH5QvSKzKbyM7WuOjQRJiQQIi3wC1VqrNeO2mc2OMVnGC4XM6A6EnV3xKX9UqyYqReLBkAd0QuMxP2yqUKz2FjCabnsvm+64tvBAJsg/wDH79BTp36VNf8AWurALO4ZjarR/wBS0G2SnE6XhonuVh3FXPpuYcsODmkRsRFxodV59iP4gVtfY0d/u1N7/wDcXoH2Cxj6+ANVwpg+2c2zDvEXM8ilKOKsE7dHB/ZziBYTSJFxnpzoQbub4GT5romvcdY7gP1W19suGZ6IqezBdhj7UBtpZ/iAaEdntZY1Z1vkt0kCZv4G/hqubl28l9IcWiTHdPr4qWbaY8QfMFQzSFIRO0LNAiIoDePH62WXjOHOmWEB0baxOkxcdOnJbAbfQfJRxeHDhpNjoSDfpF1cZtFp/swsE57XBxhuWSYIiBEyZ7lunjVT2YGb3T2YdIJ1FtNibKpXwLgRA8d/WCgVKZF79+hBFhAjl8StlyMrTNU8QquAJkHmS4eVtEzeIVxo8/6nEIWE4yB2TfrlBHyVtuLY/ZvgGn0iVquaRDhH9A28WxH4/l8UlDEVKYNw0dCGgpJ+6Qepfoq1KIZTAabAaC5teL2GyG5oc3Q3P4TMk7b6W8lddSBt11m0b9/fCZjAxxi+0fdjkBt4egWFmnRn0OEuf70Nb7oBMk+p9StKhw4UmQCIiNvPujbvU5cfej4D17kak2RAaDAiwkAaRrokwKzsJTyuIEmJBtJ5do6zZVqXD6m0NJ/CTaO6OmpW37P8ttOfd06qtRY8OkutJMaADYfvqpAr4Wg5syTmgGZIgza06Rz5ImHpZT2gSTPK95vFh5q8+oTyv0BPoblBdSdrJN9e4Edw12VAVRjg2cwiSRuYg91rqT8rpLSZA18hpubBDwuEcXuzQ3xlxHjppzV1uDIBOu+7jA3jTw3hGkOjOdWMxfqTuNyG7eSjhabozF0iwgsynST7ojTZaNLDMy7knZ0gDpBJjyUzS2gkkTuQPEaeaLJKhdMkOaACIAIzExF7SLHTqjU6RN80ETHuu1JsYvoeaJTc6TAA20A+fwTMwTw6XOgZjYQAZnXmiwso43EgQGw7eS0kXMmb9dOigBJmI3iLC2gtr8wtc1GARE7XiCeXVY9TEtLnEvnptMxAgdNuSlv9CY9F2ut5N+p5eSsUqhnQefy2QDmmwtvb4KyHETafr1WdEDjDzc+X7lBxLm6XsZOwPj9aJzUcbeOh18LfWyFVom+qdDoy8Bj2/wA21oDgQc17thpb0uI8F6kymGzlbADjplJkujQmbyvL+HcHIrF7TY3gi/oY0g+A712x+0Ls1qJLdLv1sNR9aLR18Kjo8g+3uF9nxLEtiJqF8cs4FT/7IfB2glkxpvp7x18wuk+3XA6uLxgqUKTjmpsDrfeb2eUe7l8igcN+wGM7P/La2J9543M6Ak+i7FJY9mTTs53H02y8AiWucCORlew/wmoj+kjWTVqutqMogf8AsPJci/8AhXXfmJfQaXEn/FJuZ/7YXdfY7hrsHhW4d5D3NNQks0OZ0gwb6RtsspyVaLSdl2qwggOLXEEyCBc7iYJPKZXFvwhoPdQ2aQWa/wDTdJYJOuWHM/8AjXV8V417N1qRdIF7tE3B1bB23WJxHE+2LXZMrmA3zZpa7UG3MAjx5rne0XJWUhR+tuqi63OEdh2jrf8AQobsITuB4nygArOmTRGmQNteid8R2QA6DE6T4dUSnhY1fM9HRbwTuwbiBBBG0E6dZRQUMWdkQ4AwJBLtd/u6eaG+IkiT19UzWEHtNJ8DroigRtPeP1QBk4yjDt4dcRBjoR+4UHEQMpgxvP16q9iqbZMkNO86X6z09OirVcO0CSO4g29dFrZaKpY91+15A+qSLLBq4DocwPpY96SeQ9l8Yp35dORUfbuP3m+SRw4JgST1P6In8raHAk81nsytjDFEfeFusDyCnTxzvxDwPz1QxhZ2nxUhhRyiOo+aNhbCux7iInXfMTqoHGHQn671D+VPTxifjCTaOsgjwN/NGwtjjFOBsTz6KR4gYNvh+qqiiPzC/eptp9D6j0SthbDHiEC5H+39VNnE3RqB9dCq1Rg0gTzk/CUF1A7fLqjYsmXf6g4Ew4X6CEv6i78Q5bLNOYblNmdzPy+CVsMmaX9QfzHopN4g4cvT9VnNedyfJO6r9XRY7ZpnGnkPO3ko/wA0RrHfElZntT19f1UxXEb+aeQZGgzFZvvO8ohTNVvMnnYR3i/NZxr7SfMn5pyTF3fXmix2aTvZ8j5iO/QKBIGhI56AfFUc556JZ/zeSViyLhrnmeWvySNc2F/X4qkKh5lJtYjeNNkrDI0GvjUn1lOcU6feJ8TPqFSFU8/il7RFjyLZqnd3qhPrEm7ifE+u6rmp9SoOqR/dJyYZFg1eo80zaoVb2nh4pNd9SUKViyZdbVjT4pvaDYqoK43t4ypioPxG/wBXTCy2cSdAQoe1JsXAf6h5WQC8cz5Jw4cyjYZFlmLI+96z6FHbxIx0HIBZ5qDmk0g6fXomOzSGIY98gNJ5uaAe6T16qRxbxa3pHos9veUjP4j5j9Ux2XDxI7tb5hJVPYu+o/VJLYiy2BqTPkf12UvbsEyb8iI8dJVL2pAJnXqRtPPog1sRuZJg6k7E8loUagxAjx6QQhNxZnbyAPiqAq6dZGp8b6+qZ2M2ImLT9BFgar8cHWEA8wZJ5ahCbUbftXvcuGvh8o1Wf/Mzq370akba2UKesC2t/D680AXXG5J02jWepnv2lJ2JGkmZvuL/ADQW0cwO0fqp2aW2JOsz0nkigoZ1YEmGg2tb9km0ydsvh8I/RWcPVziYi8c0Kn7wG9725Ty6JhQ4oOOju4GIjqn/AJV5PhoIA+HzVunS7IMm40m2sfNRNftRFiAfMT46ooKK1bhxjQGORMT3xB8EAYA30ELWpASLC4nu8u5EoixP1p+6Gh0Yr+GEQZkfWikzgxif7aaaLVb2rnr368/PzTOogwZcP/KRfoppCxMk4Ej73oe9N7E2n5D0Wnn011j3uQRGESbG3Uch0TpBiZJp/lHn+6YstcWB5T8Fp9ndgN4v1EfNEqWaLA67c7b96KDExRQJ0HoUVuE6ifK6v0q4cdCInfrHyTufE68tY1PcjFBiij/KxN78pE+SiMGZvblrPlCtvriQMtzaZ0kzpCM6gC2RaSdydEqQYoz3cOcN/SPkh/yZFp9P2stF/DQW+8fl5IVTA5RZxuOv6pUiaRVGC+iD+imOHePgCrDsIQB2zrHzR6WCA+ufihJBSKDsAAJzeUD1URQEauN9t/ILRfTDSBFrHqTfU+ChVGUSOcb301RSKxRUZghzPlfySOG8ucfqtI0JAm+ttvj0SpYL3r6Zdud+adBijPOG/M4T+UfqE4wY3e7vyfqYVjKRN+uiFVxNrifE/JFIWKIOoCT/AMw2/KB5gILaJ2qfU+CtNxIdctGx+HRTqxlJgCNvH9k6DFA20qh++3yBTIb3wT/ZJFBif//Z"/>
          <p:cNvSpPr>
            <a:spLocks noChangeAspect="1" noChangeArrowheads="1"/>
          </p:cNvSpPr>
          <p:nvPr/>
        </p:nvSpPr>
        <p:spPr bwMode="auto">
          <a:xfrm>
            <a:off x="307975" y="-1576388"/>
            <a:ext cx="6096000" cy="36099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5126" name="Picture 6" descr="http://www.infotourism.net/documents/9760_.jpg"/>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l="7614"/>
          <a:stretch/>
        </p:blipFill>
        <p:spPr bwMode="auto">
          <a:xfrm>
            <a:off x="611560" y="2205170"/>
            <a:ext cx="3100785" cy="1987576"/>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128" name="Picture 8" descr="https://encrypted-tbn3.gstatic.com/images?q=tbn:ANd9GcSKARA_wtAFmEtC7WtVnt0pacPbuCaZ8mtNT9c7euSgQAZGOBFd"/>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92638" y="4249430"/>
            <a:ext cx="2579728" cy="193479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32" name="Picture 12" descr="https://encrypted-tbn1.gstatic.com/images?q=tbn:ANd9GcTFzI61yjbUshPNKD2Gz5tKSrdpBU5lBJmjkwGbOwVBiDE1noIG4w"/>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64088" y="4249430"/>
            <a:ext cx="2607527" cy="19631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30" name="Picture 10" descr="https://encrypted-tbn2.gstatic.com/images?q=tbn:ANd9GcSZZWhtEt6Px1HmZCv3xxKRVQroyYoXPkotlq0Ud7lPUMx6uEZs"/>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943943" y="2269711"/>
            <a:ext cx="2758993" cy="2208318"/>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133" name="Picture 13" descr="E:\ЧО и ЧП - 3 клас\ЧО\траки\117___10\IMG_3120.JPG"/>
          <p:cNvPicPr>
            <a:picLocks noChangeAspect="1" noChangeArrowheads="1"/>
          </p:cNvPicPr>
          <p:nvPr/>
        </p:nvPicPr>
        <p:blipFill rotWithShape="1">
          <a:blip r:embed="rId10" cstate="email">
            <a:extLst>
              <a:ext uri="{BEBA8EAE-BF5A-486C-A8C5-ECC9F3942E4B}">
                <a14:imgProps xmlns:a14="http://schemas.microsoft.com/office/drawing/2010/main" xmlns="">
                  <a14:imgLayer r:embed="rId11">
                    <a14:imgEffect>
                      <a14:backgroundRemoval t="0" b="100000" l="0" r="100000">
                        <a14:foregroundMark x1="45741" y1="10280" x2="45741" y2="20093"/>
                        <a14:foregroundMark x1="52050" y1="73832" x2="57729" y2="63551"/>
                        <a14:foregroundMark x1="97476" y1="69626" x2="97792" y2="76636"/>
                      </a14:backgroundRemoval>
                    </a14:imgEffect>
                  </a14:imgLayer>
                </a14:imgProps>
              </a:ext>
              <a:ext uri="{28A0092B-C50C-407E-A947-70E740481C1C}">
                <a14:useLocalDpi xmlns:a14="http://schemas.microsoft.com/office/drawing/2010/main" xmlns=""/>
              </a:ext>
            </a:extLst>
          </a:blip>
          <a:srcRect/>
          <a:stretch/>
        </p:blipFill>
        <p:spPr bwMode="auto">
          <a:xfrm>
            <a:off x="479942" y="4329872"/>
            <a:ext cx="2412696" cy="162116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E:\ЧО и ЧП - 3 клас\ЧО\траки\117___10\IMG_3128.JPG"/>
          <p:cNvPicPr>
            <a:picLocks noChangeAspect="1" noChangeArrowheads="1"/>
          </p:cNvPicPr>
          <p:nvPr/>
        </p:nvPicPr>
        <p:blipFill rotWithShape="1">
          <a:blip r:embed="rId12" cstate="print">
            <a:extLst>
              <a:ext uri="{BEBA8EAE-BF5A-486C-A8C5-ECC9F3942E4B}">
                <a14:imgProps xmlns:a14="http://schemas.microsoft.com/office/drawing/2010/main" xmlns="">
                  <a14:imgLayer r:embed="rId13">
                    <a14:imgEffect>
                      <a14:backgroundRemoval t="17448" b="81771" l="4883" r="90430"/>
                    </a14:imgEffect>
                  </a14:imgLayer>
                </a14:imgProps>
              </a:ext>
              <a:ext uri="{28A0092B-C50C-407E-A947-70E740481C1C}">
                <a14:useLocalDpi xmlns:a14="http://schemas.microsoft.com/office/drawing/2010/main" xmlns="" val="0"/>
              </a:ext>
            </a:extLst>
          </a:blip>
          <a:srcRect l="4557" t="17475" r="8364" b="18284"/>
          <a:stretch/>
        </p:blipFill>
        <p:spPr bwMode="auto">
          <a:xfrm>
            <a:off x="3326886" y="2124736"/>
            <a:ext cx="2640083" cy="146090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a:hlinkClick r:id="" action="ppaction://noaction"/>
          </p:cNvPr>
          <p:cNvPicPr>
            <a:picLocks noChangeAspect="1" noChangeArrowheads="1"/>
          </p:cNvPicPr>
          <p:nvPr/>
        </p:nvPicPr>
        <p:blipFill>
          <a:blip r:embed="rId14" cstate="print">
            <a:extLst>
              <a:ext uri="{BEBA8EAE-BF5A-486C-A8C5-ECC9F3942E4B}">
                <a14:imgProps xmlns:a14="http://schemas.microsoft.com/office/drawing/2010/main" xmlns="">
                  <a14:imgLayer r:embed="rId16">
                    <a14:imgEffect>
                      <a14:backgroundRemoval t="0" b="100000" l="0" r="99580"/>
                    </a14:imgEffect>
                  </a14:imgLayer>
                </a14:imgProps>
              </a:ext>
              <a:ext uri="{28A0092B-C50C-407E-A947-70E740481C1C}">
                <a14:useLocalDpi xmlns:a14="http://schemas.microsoft.com/office/drawing/2010/main" xmlns="" val="0"/>
              </a:ext>
            </a:extLst>
          </a:blip>
          <a:srcRect/>
          <a:stretch>
            <a:fillRect/>
          </a:stretch>
        </p:blipFill>
        <p:spPr bwMode="auto">
          <a:xfrm>
            <a:off x="8377776" y="4546444"/>
            <a:ext cx="756168" cy="670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Текстово поле 16">
            <a:hlinkClick r:id="" action="ppaction://noaction"/>
          </p:cNvPr>
          <p:cNvSpPr txBox="1"/>
          <p:nvPr/>
        </p:nvSpPr>
        <p:spPr>
          <a:xfrm>
            <a:off x="8326228" y="5085550"/>
            <a:ext cx="827303" cy="338554"/>
          </a:xfrm>
          <a:prstGeom prst="rect">
            <a:avLst/>
          </a:prstGeom>
          <a:noFill/>
        </p:spPr>
        <p:txBody>
          <a:bodyPr wrap="square" rtlCol="0">
            <a:spAutoFit/>
          </a:bodyPr>
          <a:lstStyle/>
          <a:p>
            <a:r>
              <a:rPr lang="bg-BG" sz="1600" dirty="0" smtClean="0">
                <a:solidFill>
                  <a:srgbClr val="002060"/>
                </a:solidFill>
              </a:rPr>
              <a:t>речник</a:t>
            </a:r>
            <a:endParaRPr lang="bg-BG" sz="1600" dirty="0">
              <a:solidFill>
                <a:srgbClr val="002060"/>
              </a:solidFill>
            </a:endParaRPr>
          </a:p>
        </p:txBody>
      </p:sp>
    </p:spTree>
    <p:extLst>
      <p:ext uri="{BB962C8B-B14F-4D97-AF65-F5344CB8AC3E}">
        <p14:creationId xmlns:p14="http://schemas.microsoft.com/office/powerpoint/2010/main" xmlns="" val="24976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p:cTn id="12" dur="1000" fill="hold"/>
                                        <p:tgtEl>
                                          <p:spTgt spid="5126"/>
                                        </p:tgtEl>
                                        <p:attrNameLst>
                                          <p:attrName>ppt_w</p:attrName>
                                        </p:attrNameLst>
                                      </p:cBhvr>
                                      <p:tavLst>
                                        <p:tav tm="0">
                                          <p:val>
                                            <p:strVal val="#ppt_w*0.70"/>
                                          </p:val>
                                        </p:tav>
                                        <p:tav tm="100000">
                                          <p:val>
                                            <p:strVal val="#ppt_w"/>
                                          </p:val>
                                        </p:tav>
                                      </p:tavLst>
                                    </p:anim>
                                    <p:anim calcmode="lin" valueType="num">
                                      <p:cBhvr>
                                        <p:cTn id="13" dur="1000" fill="hold"/>
                                        <p:tgtEl>
                                          <p:spTgt spid="5126"/>
                                        </p:tgtEl>
                                        <p:attrNameLst>
                                          <p:attrName>ppt_h</p:attrName>
                                        </p:attrNameLst>
                                      </p:cBhvr>
                                      <p:tavLst>
                                        <p:tav tm="0">
                                          <p:val>
                                            <p:strVal val="#ppt_h"/>
                                          </p:val>
                                        </p:tav>
                                        <p:tav tm="100000">
                                          <p:val>
                                            <p:strVal val="#ppt_h"/>
                                          </p:val>
                                        </p:tav>
                                      </p:tavLst>
                                    </p:anim>
                                    <p:animEffect transition="in" filter="fade">
                                      <p:cBhvr>
                                        <p:cTn id="14" dur="1000"/>
                                        <p:tgtEl>
                                          <p:spTgt spid="5126"/>
                                        </p:tgtEl>
                                      </p:cBhvr>
                                    </p:animEffect>
                                  </p:childTnLst>
                                </p:cTn>
                              </p:par>
                              <p:par>
                                <p:cTn id="15" presetID="55" presetClass="entr" presetSubtype="0" fill="hold" nodeType="withEffect">
                                  <p:stCondLst>
                                    <p:cond delay="0"/>
                                  </p:stCondLst>
                                  <p:childTnLst>
                                    <p:set>
                                      <p:cBhvr>
                                        <p:cTn id="16" dur="1" fill="hold">
                                          <p:stCondLst>
                                            <p:cond delay="0"/>
                                          </p:stCondLst>
                                        </p:cTn>
                                        <p:tgtEl>
                                          <p:spTgt spid="5130"/>
                                        </p:tgtEl>
                                        <p:attrNameLst>
                                          <p:attrName>style.visibility</p:attrName>
                                        </p:attrNameLst>
                                      </p:cBhvr>
                                      <p:to>
                                        <p:strVal val="visible"/>
                                      </p:to>
                                    </p:set>
                                    <p:anim calcmode="lin" valueType="num">
                                      <p:cBhvr>
                                        <p:cTn id="17" dur="1000" fill="hold"/>
                                        <p:tgtEl>
                                          <p:spTgt spid="5130"/>
                                        </p:tgtEl>
                                        <p:attrNameLst>
                                          <p:attrName>ppt_w</p:attrName>
                                        </p:attrNameLst>
                                      </p:cBhvr>
                                      <p:tavLst>
                                        <p:tav tm="0">
                                          <p:val>
                                            <p:strVal val="#ppt_w*0.70"/>
                                          </p:val>
                                        </p:tav>
                                        <p:tav tm="100000">
                                          <p:val>
                                            <p:strVal val="#ppt_w"/>
                                          </p:val>
                                        </p:tav>
                                      </p:tavLst>
                                    </p:anim>
                                    <p:anim calcmode="lin" valueType="num">
                                      <p:cBhvr>
                                        <p:cTn id="18" dur="1000" fill="hold"/>
                                        <p:tgtEl>
                                          <p:spTgt spid="5130"/>
                                        </p:tgtEl>
                                        <p:attrNameLst>
                                          <p:attrName>ppt_h</p:attrName>
                                        </p:attrNameLst>
                                      </p:cBhvr>
                                      <p:tavLst>
                                        <p:tav tm="0">
                                          <p:val>
                                            <p:strVal val="#ppt_h"/>
                                          </p:val>
                                        </p:tav>
                                        <p:tav tm="100000">
                                          <p:val>
                                            <p:strVal val="#ppt_h"/>
                                          </p:val>
                                        </p:tav>
                                      </p:tavLst>
                                    </p:anim>
                                    <p:animEffect transition="in" filter="fade">
                                      <p:cBhvr>
                                        <p:cTn id="19" dur="1000"/>
                                        <p:tgtEl>
                                          <p:spTgt spid="5130"/>
                                        </p:tgtEl>
                                      </p:cBhvr>
                                    </p:animEffect>
                                  </p:childTnLst>
                                </p:cTn>
                              </p:par>
                              <p:par>
                                <p:cTn id="20" presetID="55" presetClass="entr" presetSubtype="0" fill="hold" nodeType="withEffect">
                                  <p:stCondLst>
                                    <p:cond delay="0"/>
                                  </p:stCondLst>
                                  <p:childTnLst>
                                    <p:set>
                                      <p:cBhvr>
                                        <p:cTn id="21" dur="1" fill="hold">
                                          <p:stCondLst>
                                            <p:cond delay="0"/>
                                          </p:stCondLst>
                                        </p:cTn>
                                        <p:tgtEl>
                                          <p:spTgt spid="5128"/>
                                        </p:tgtEl>
                                        <p:attrNameLst>
                                          <p:attrName>style.visibility</p:attrName>
                                        </p:attrNameLst>
                                      </p:cBhvr>
                                      <p:to>
                                        <p:strVal val="visible"/>
                                      </p:to>
                                    </p:set>
                                    <p:anim calcmode="lin" valueType="num">
                                      <p:cBhvr>
                                        <p:cTn id="22" dur="1000" fill="hold"/>
                                        <p:tgtEl>
                                          <p:spTgt spid="5128"/>
                                        </p:tgtEl>
                                        <p:attrNameLst>
                                          <p:attrName>ppt_w</p:attrName>
                                        </p:attrNameLst>
                                      </p:cBhvr>
                                      <p:tavLst>
                                        <p:tav tm="0">
                                          <p:val>
                                            <p:strVal val="#ppt_w*0.70"/>
                                          </p:val>
                                        </p:tav>
                                        <p:tav tm="100000">
                                          <p:val>
                                            <p:strVal val="#ppt_w"/>
                                          </p:val>
                                        </p:tav>
                                      </p:tavLst>
                                    </p:anim>
                                    <p:anim calcmode="lin" valueType="num">
                                      <p:cBhvr>
                                        <p:cTn id="23" dur="1000" fill="hold"/>
                                        <p:tgtEl>
                                          <p:spTgt spid="5128"/>
                                        </p:tgtEl>
                                        <p:attrNameLst>
                                          <p:attrName>ppt_h</p:attrName>
                                        </p:attrNameLst>
                                      </p:cBhvr>
                                      <p:tavLst>
                                        <p:tav tm="0">
                                          <p:val>
                                            <p:strVal val="#ppt_h"/>
                                          </p:val>
                                        </p:tav>
                                        <p:tav tm="100000">
                                          <p:val>
                                            <p:strVal val="#ppt_h"/>
                                          </p:val>
                                        </p:tav>
                                      </p:tavLst>
                                    </p:anim>
                                    <p:animEffect transition="in" filter="fade">
                                      <p:cBhvr>
                                        <p:cTn id="24" dur="1000"/>
                                        <p:tgtEl>
                                          <p:spTgt spid="5128"/>
                                        </p:tgtEl>
                                      </p:cBhvr>
                                    </p:animEffect>
                                  </p:childTnLst>
                                </p:cTn>
                              </p:par>
                              <p:par>
                                <p:cTn id="25" presetID="55" presetClass="entr" presetSubtype="0" fill="hold" nodeType="withEffect">
                                  <p:stCondLst>
                                    <p:cond delay="0"/>
                                  </p:stCondLst>
                                  <p:childTnLst>
                                    <p:set>
                                      <p:cBhvr>
                                        <p:cTn id="26" dur="1" fill="hold">
                                          <p:stCondLst>
                                            <p:cond delay="0"/>
                                          </p:stCondLst>
                                        </p:cTn>
                                        <p:tgtEl>
                                          <p:spTgt spid="5132"/>
                                        </p:tgtEl>
                                        <p:attrNameLst>
                                          <p:attrName>style.visibility</p:attrName>
                                        </p:attrNameLst>
                                      </p:cBhvr>
                                      <p:to>
                                        <p:strVal val="visible"/>
                                      </p:to>
                                    </p:set>
                                    <p:anim calcmode="lin" valueType="num">
                                      <p:cBhvr>
                                        <p:cTn id="27" dur="1000" fill="hold"/>
                                        <p:tgtEl>
                                          <p:spTgt spid="5132"/>
                                        </p:tgtEl>
                                        <p:attrNameLst>
                                          <p:attrName>ppt_w</p:attrName>
                                        </p:attrNameLst>
                                      </p:cBhvr>
                                      <p:tavLst>
                                        <p:tav tm="0">
                                          <p:val>
                                            <p:strVal val="#ppt_w*0.70"/>
                                          </p:val>
                                        </p:tav>
                                        <p:tav tm="100000">
                                          <p:val>
                                            <p:strVal val="#ppt_w"/>
                                          </p:val>
                                        </p:tav>
                                      </p:tavLst>
                                    </p:anim>
                                    <p:anim calcmode="lin" valueType="num">
                                      <p:cBhvr>
                                        <p:cTn id="28" dur="1000" fill="hold"/>
                                        <p:tgtEl>
                                          <p:spTgt spid="5132"/>
                                        </p:tgtEl>
                                        <p:attrNameLst>
                                          <p:attrName>ppt_h</p:attrName>
                                        </p:attrNameLst>
                                      </p:cBhvr>
                                      <p:tavLst>
                                        <p:tav tm="0">
                                          <p:val>
                                            <p:strVal val="#ppt_h"/>
                                          </p:val>
                                        </p:tav>
                                        <p:tav tm="100000">
                                          <p:val>
                                            <p:strVal val="#ppt_h"/>
                                          </p:val>
                                        </p:tav>
                                      </p:tavLst>
                                    </p:anim>
                                    <p:animEffect transition="in" filter="fade">
                                      <p:cBhvr>
                                        <p:cTn id="29" dur="1000"/>
                                        <p:tgtEl>
                                          <p:spTgt spid="5132"/>
                                        </p:tgtEl>
                                      </p:cBhvr>
                                    </p:animEffect>
                                  </p:childTnLst>
                                </p:cTn>
                              </p:par>
                              <p:par>
                                <p:cTn id="30" presetID="55" presetClass="entr" presetSubtype="0" fill="hold" nodeType="withEffect">
                                  <p:stCondLst>
                                    <p:cond delay="0"/>
                                  </p:stCondLst>
                                  <p:childTnLst>
                                    <p:set>
                                      <p:cBhvr>
                                        <p:cTn id="31" dur="1" fill="hold">
                                          <p:stCondLst>
                                            <p:cond delay="0"/>
                                          </p:stCondLst>
                                        </p:cTn>
                                        <p:tgtEl>
                                          <p:spTgt spid="5133"/>
                                        </p:tgtEl>
                                        <p:attrNameLst>
                                          <p:attrName>style.visibility</p:attrName>
                                        </p:attrNameLst>
                                      </p:cBhvr>
                                      <p:to>
                                        <p:strVal val="visible"/>
                                      </p:to>
                                    </p:set>
                                    <p:anim calcmode="lin" valueType="num">
                                      <p:cBhvr>
                                        <p:cTn id="32" dur="1000" fill="hold"/>
                                        <p:tgtEl>
                                          <p:spTgt spid="5133"/>
                                        </p:tgtEl>
                                        <p:attrNameLst>
                                          <p:attrName>ppt_w</p:attrName>
                                        </p:attrNameLst>
                                      </p:cBhvr>
                                      <p:tavLst>
                                        <p:tav tm="0">
                                          <p:val>
                                            <p:strVal val="#ppt_w*0.70"/>
                                          </p:val>
                                        </p:tav>
                                        <p:tav tm="100000">
                                          <p:val>
                                            <p:strVal val="#ppt_w"/>
                                          </p:val>
                                        </p:tav>
                                      </p:tavLst>
                                    </p:anim>
                                    <p:anim calcmode="lin" valueType="num">
                                      <p:cBhvr>
                                        <p:cTn id="33" dur="1000" fill="hold"/>
                                        <p:tgtEl>
                                          <p:spTgt spid="5133"/>
                                        </p:tgtEl>
                                        <p:attrNameLst>
                                          <p:attrName>ppt_h</p:attrName>
                                        </p:attrNameLst>
                                      </p:cBhvr>
                                      <p:tavLst>
                                        <p:tav tm="0">
                                          <p:val>
                                            <p:strVal val="#ppt_h"/>
                                          </p:val>
                                        </p:tav>
                                        <p:tav tm="100000">
                                          <p:val>
                                            <p:strVal val="#ppt_h"/>
                                          </p:val>
                                        </p:tav>
                                      </p:tavLst>
                                    </p:anim>
                                    <p:animEffect transition="in" filter="fade">
                                      <p:cBhvr>
                                        <p:cTn id="34" dur="1000"/>
                                        <p:tgtEl>
                                          <p:spTgt spid="5133"/>
                                        </p:tgtEl>
                                      </p:cBhvr>
                                    </p:animEffect>
                                  </p:childTnLst>
                                </p:cTn>
                              </p:par>
                              <p:par>
                                <p:cTn id="35" presetID="55"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0007"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pic>
        <p:nvPicPr>
          <p:cNvPr id="16" name="Picture 2">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ackgroundRemoval t="0" b="100000" l="0" r="99580"/>
                    </a14:imgEffect>
                  </a14:imgLayer>
                </a14:imgProps>
              </a:ext>
              <a:ext uri="{28A0092B-C50C-407E-A947-70E740481C1C}">
                <a14:useLocalDpi xmlns:a14="http://schemas.microsoft.com/office/drawing/2010/main" xmlns="" val="0"/>
              </a:ext>
            </a:extLst>
          </a:blip>
          <a:srcRect/>
          <a:stretch>
            <a:fillRect/>
          </a:stretch>
        </p:blipFill>
        <p:spPr bwMode="auto">
          <a:xfrm>
            <a:off x="8540347" y="5110032"/>
            <a:ext cx="756168" cy="670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Текстово поле 16">
            <a:hlinkClick r:id="" action="ppaction://noaction"/>
          </p:cNvPr>
          <p:cNvSpPr txBox="1"/>
          <p:nvPr/>
        </p:nvSpPr>
        <p:spPr>
          <a:xfrm>
            <a:off x="8428521" y="5611139"/>
            <a:ext cx="827303" cy="338554"/>
          </a:xfrm>
          <a:prstGeom prst="rect">
            <a:avLst/>
          </a:prstGeom>
          <a:noFill/>
        </p:spPr>
        <p:txBody>
          <a:bodyPr wrap="square" rtlCol="0">
            <a:spAutoFit/>
          </a:bodyPr>
          <a:lstStyle/>
          <a:p>
            <a:r>
              <a:rPr lang="bg-BG" sz="1600" dirty="0" smtClean="0">
                <a:solidFill>
                  <a:srgbClr val="002060"/>
                </a:solidFill>
              </a:rPr>
              <a:t>речник</a:t>
            </a:r>
            <a:endParaRPr lang="bg-BG" sz="1600" dirty="0">
              <a:solidFill>
                <a:srgbClr val="002060"/>
              </a:solidFill>
            </a:endParaRPr>
          </a:p>
        </p:txBody>
      </p:sp>
      <p:sp>
        <p:nvSpPr>
          <p:cNvPr id="11" name="Текстово поле 10"/>
          <p:cNvSpPr txBox="1"/>
          <p:nvPr/>
        </p:nvSpPr>
        <p:spPr>
          <a:xfrm>
            <a:off x="1494314" y="831769"/>
            <a:ext cx="6199875" cy="892552"/>
          </a:xfrm>
          <a:prstGeom prst="rect">
            <a:avLst/>
          </a:prstGeom>
          <a:noFill/>
        </p:spPr>
        <p:txBody>
          <a:bodyPr wrap="square" rtlCol="0">
            <a:spAutoFit/>
          </a:bodyPr>
          <a:lstStyle/>
          <a:p>
            <a:r>
              <a:rPr lang="bg-BG" sz="2600" dirty="0" smtClean="0">
                <a:solidFill>
                  <a:srgbClr val="002060"/>
                </a:solidFill>
                <a:ea typeface="Cambria Math" panose="02040503050406030204" pitchFamily="18" charset="0"/>
              </a:rPr>
              <a:t>Украсявали стените им с красиви рисунки, </a:t>
            </a:r>
          </a:p>
          <a:p>
            <a:r>
              <a:rPr lang="bg-BG" sz="2600" dirty="0" smtClean="0">
                <a:solidFill>
                  <a:srgbClr val="002060"/>
                </a:solidFill>
                <a:ea typeface="Cambria Math" panose="02040503050406030204" pitchFamily="18" charset="0"/>
              </a:rPr>
              <a:t>наречени </a:t>
            </a:r>
            <a:r>
              <a:rPr lang="bg-BG" sz="2600" b="1" dirty="0" smtClean="0">
                <a:solidFill>
                  <a:srgbClr val="FF0000"/>
                </a:solidFill>
                <a:effectLst>
                  <a:outerShdw blurRad="38100" dist="38100" dir="2700000" algn="tl">
                    <a:srgbClr val="000000">
                      <a:alpha val="43137"/>
                    </a:srgbClr>
                  </a:outerShdw>
                </a:effectLst>
                <a:ea typeface="Cambria Math" panose="02040503050406030204" pitchFamily="18" charset="0"/>
              </a:rPr>
              <a:t>стенописи</a:t>
            </a:r>
            <a:r>
              <a:rPr lang="bg-BG" sz="2600" dirty="0" smtClean="0">
                <a:solidFill>
                  <a:srgbClr val="002060"/>
                </a:solidFill>
                <a:ea typeface="Cambria Math" panose="02040503050406030204" pitchFamily="18" charset="0"/>
              </a:rPr>
              <a:t>.</a:t>
            </a:r>
            <a:endParaRPr lang="bg-BG" sz="2600" b="1" dirty="0" smtClean="0">
              <a:solidFill>
                <a:srgbClr val="002060"/>
              </a:solidFill>
              <a:effectLst>
                <a:outerShdw blurRad="38100" dist="38100" dir="2700000" algn="tl">
                  <a:srgbClr val="000000">
                    <a:alpha val="43137"/>
                  </a:srgbClr>
                </a:outerShdw>
              </a:effectLst>
              <a:ea typeface="Cambria Math" panose="02040503050406030204" pitchFamily="18" charset="0"/>
            </a:endParaRPr>
          </a:p>
        </p:txBody>
      </p:sp>
      <p:pic>
        <p:nvPicPr>
          <p:cNvPr id="4097" name="Picture 1"/>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444208" y="1484784"/>
            <a:ext cx="2096139" cy="219595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4099" name="Picture 3" descr="http://img2.grad.bg/300x225/trakiiska_grobnica.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744189" y="1782972"/>
            <a:ext cx="2689102" cy="1810663"/>
          </a:xfrm>
          <a:prstGeom prst="rect">
            <a:avLst/>
          </a:prstGeom>
          <a:ln>
            <a:solidFill>
              <a:schemeClr val="accent6">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0" name="Picture 4" descr="E:\ЧО и ЧП - 3 клас\ЧО\траки\pocetna1.jp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658762" y="3637397"/>
            <a:ext cx="2859956" cy="2143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1" name="Picture 5" descr="E:\ЧО и ЧП - 3 клас\ЧО\траки\traki1.jpg"/>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3628365" y="1730518"/>
            <a:ext cx="2305559" cy="1266434"/>
          </a:xfrm>
          <a:prstGeom prst="rect">
            <a:avLst/>
          </a:prstGeom>
          <a:ln>
            <a:solidFill>
              <a:schemeClr val="accent6">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2" name="Picture 6" descr="E:\ЧО и ЧП - 3 клас\ЧО\траки\imagesэ.jpg"/>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6082897" y="3835231"/>
            <a:ext cx="2457450" cy="1866900"/>
          </a:xfrm>
          <a:prstGeom prst="rect">
            <a:avLst/>
          </a:prstGeom>
          <a:ln>
            <a:solidFill>
              <a:schemeClr val="accent6">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3" name="Picture 7" descr="E:\ЧО и ЧП - 3 клас\ЧО\траки\IMG_2545_211.jpg"/>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3651440" y="3057360"/>
            <a:ext cx="2299494" cy="1246758"/>
          </a:xfrm>
          <a:prstGeom prst="rect">
            <a:avLst/>
          </a:prstGeom>
          <a:ln>
            <a:solidFill>
              <a:schemeClr val="accent6">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4" name="Picture 8" descr="E:\ЧО и ЧП - 3 клас\ЧО\траки\Traki-4.jpg"/>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3673585" y="4381560"/>
            <a:ext cx="2286006" cy="1494696"/>
          </a:xfrm>
          <a:prstGeom prst="rect">
            <a:avLst/>
          </a:prstGeom>
          <a:ln>
            <a:solidFill>
              <a:schemeClr val="accent6">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8" name="Текстово поле 17"/>
          <p:cNvSpPr txBox="1"/>
          <p:nvPr/>
        </p:nvSpPr>
        <p:spPr>
          <a:xfrm>
            <a:off x="3010147" y="6149558"/>
            <a:ext cx="3541993" cy="492443"/>
          </a:xfrm>
          <a:prstGeom prst="rect">
            <a:avLst/>
          </a:prstGeom>
          <a:noFill/>
        </p:spPr>
        <p:txBody>
          <a:bodyPr wrap="square" rtlCol="0">
            <a:spAutoFit/>
          </a:bodyPr>
          <a:lstStyle/>
          <a:p>
            <a:r>
              <a:rPr lang="bg-BG" sz="2600" b="1" i="1" dirty="0" smtClean="0">
                <a:solidFill>
                  <a:srgbClr val="002060"/>
                </a:solidFill>
                <a:ea typeface="Cambria Math" panose="02040503050406030204" pitchFamily="18" charset="0"/>
              </a:rPr>
              <a:t>Казанлъшка гробница</a:t>
            </a:r>
            <a:endParaRPr lang="bg-BG" sz="2600" b="1" i="1" dirty="0" smtClean="0">
              <a:solidFill>
                <a:srgbClr val="002060"/>
              </a:solidFill>
              <a:effectLst>
                <a:outerShdw blurRad="38100" dist="38100" dir="2700000" algn="tl">
                  <a:srgbClr val="000000">
                    <a:alpha val="43137"/>
                  </a:srgbClr>
                </a:outerShdw>
              </a:effectLst>
              <a:ea typeface="Cambria Math" panose="02040503050406030204" pitchFamily="18" charset="0"/>
            </a:endParaRPr>
          </a:p>
        </p:txBody>
      </p:sp>
    </p:spTree>
    <p:extLst>
      <p:ext uri="{BB962C8B-B14F-4D97-AF65-F5344CB8AC3E}">
        <p14:creationId xmlns:p14="http://schemas.microsoft.com/office/powerpoint/2010/main" xmlns="" val="182402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strVal val="#ppt_w*0.70"/>
                                          </p:val>
                                        </p:tav>
                                        <p:tav tm="100000">
                                          <p:val>
                                            <p:strVal val="#ppt_w"/>
                                          </p:val>
                                        </p:tav>
                                      </p:tavLst>
                                    </p:anim>
                                    <p:anim calcmode="lin" valueType="num">
                                      <p:cBhvr>
                                        <p:cTn id="13" dur="1000" fill="hold"/>
                                        <p:tgtEl>
                                          <p:spTgt spid="4099"/>
                                        </p:tgtEl>
                                        <p:attrNameLst>
                                          <p:attrName>ppt_h</p:attrName>
                                        </p:attrNameLst>
                                      </p:cBhvr>
                                      <p:tavLst>
                                        <p:tav tm="0">
                                          <p:val>
                                            <p:strVal val="#ppt_h"/>
                                          </p:val>
                                        </p:tav>
                                        <p:tav tm="100000">
                                          <p:val>
                                            <p:strVal val="#ppt_h"/>
                                          </p:val>
                                        </p:tav>
                                      </p:tavLst>
                                    </p:anim>
                                    <p:animEffect transition="in" filter="fade">
                                      <p:cBhvr>
                                        <p:cTn id="14" dur="1000"/>
                                        <p:tgtEl>
                                          <p:spTgt spid="4099"/>
                                        </p:tgtEl>
                                      </p:cBhvr>
                                    </p:animEffect>
                                  </p:childTnLst>
                                </p:cTn>
                              </p:par>
                              <p:par>
                                <p:cTn id="15" presetID="55" presetClass="entr" presetSubtype="0"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p:cTn id="17" dur="1000" fill="hold"/>
                                        <p:tgtEl>
                                          <p:spTgt spid="4101"/>
                                        </p:tgtEl>
                                        <p:attrNameLst>
                                          <p:attrName>ppt_w</p:attrName>
                                        </p:attrNameLst>
                                      </p:cBhvr>
                                      <p:tavLst>
                                        <p:tav tm="0">
                                          <p:val>
                                            <p:strVal val="#ppt_w*0.70"/>
                                          </p:val>
                                        </p:tav>
                                        <p:tav tm="100000">
                                          <p:val>
                                            <p:strVal val="#ppt_w"/>
                                          </p:val>
                                        </p:tav>
                                      </p:tavLst>
                                    </p:anim>
                                    <p:anim calcmode="lin" valueType="num">
                                      <p:cBhvr>
                                        <p:cTn id="18" dur="1000" fill="hold"/>
                                        <p:tgtEl>
                                          <p:spTgt spid="4101"/>
                                        </p:tgtEl>
                                        <p:attrNameLst>
                                          <p:attrName>ppt_h</p:attrName>
                                        </p:attrNameLst>
                                      </p:cBhvr>
                                      <p:tavLst>
                                        <p:tav tm="0">
                                          <p:val>
                                            <p:strVal val="#ppt_h"/>
                                          </p:val>
                                        </p:tav>
                                        <p:tav tm="100000">
                                          <p:val>
                                            <p:strVal val="#ppt_h"/>
                                          </p:val>
                                        </p:tav>
                                      </p:tavLst>
                                    </p:anim>
                                    <p:animEffect transition="in" filter="fade">
                                      <p:cBhvr>
                                        <p:cTn id="19" dur="1000"/>
                                        <p:tgtEl>
                                          <p:spTgt spid="4101"/>
                                        </p:tgtEl>
                                      </p:cBhvr>
                                    </p:animEffect>
                                  </p:childTnLst>
                                </p:cTn>
                              </p:par>
                              <p:par>
                                <p:cTn id="20" presetID="55" presetClass="entr" presetSubtype="0" fill="hold" nodeType="withEffect">
                                  <p:stCondLst>
                                    <p:cond delay="0"/>
                                  </p:stCondLst>
                                  <p:childTnLst>
                                    <p:set>
                                      <p:cBhvr>
                                        <p:cTn id="21" dur="1" fill="hold">
                                          <p:stCondLst>
                                            <p:cond delay="0"/>
                                          </p:stCondLst>
                                        </p:cTn>
                                        <p:tgtEl>
                                          <p:spTgt spid="4103"/>
                                        </p:tgtEl>
                                        <p:attrNameLst>
                                          <p:attrName>style.visibility</p:attrName>
                                        </p:attrNameLst>
                                      </p:cBhvr>
                                      <p:to>
                                        <p:strVal val="visible"/>
                                      </p:to>
                                    </p:set>
                                    <p:anim calcmode="lin" valueType="num">
                                      <p:cBhvr>
                                        <p:cTn id="22" dur="1000" fill="hold"/>
                                        <p:tgtEl>
                                          <p:spTgt spid="4103"/>
                                        </p:tgtEl>
                                        <p:attrNameLst>
                                          <p:attrName>ppt_w</p:attrName>
                                        </p:attrNameLst>
                                      </p:cBhvr>
                                      <p:tavLst>
                                        <p:tav tm="0">
                                          <p:val>
                                            <p:strVal val="#ppt_w*0.70"/>
                                          </p:val>
                                        </p:tav>
                                        <p:tav tm="100000">
                                          <p:val>
                                            <p:strVal val="#ppt_w"/>
                                          </p:val>
                                        </p:tav>
                                      </p:tavLst>
                                    </p:anim>
                                    <p:anim calcmode="lin" valueType="num">
                                      <p:cBhvr>
                                        <p:cTn id="23" dur="1000" fill="hold"/>
                                        <p:tgtEl>
                                          <p:spTgt spid="4103"/>
                                        </p:tgtEl>
                                        <p:attrNameLst>
                                          <p:attrName>ppt_h</p:attrName>
                                        </p:attrNameLst>
                                      </p:cBhvr>
                                      <p:tavLst>
                                        <p:tav tm="0">
                                          <p:val>
                                            <p:strVal val="#ppt_h"/>
                                          </p:val>
                                        </p:tav>
                                        <p:tav tm="100000">
                                          <p:val>
                                            <p:strVal val="#ppt_h"/>
                                          </p:val>
                                        </p:tav>
                                      </p:tavLst>
                                    </p:anim>
                                    <p:animEffect transition="in" filter="fade">
                                      <p:cBhvr>
                                        <p:cTn id="24" dur="1000"/>
                                        <p:tgtEl>
                                          <p:spTgt spid="4103"/>
                                        </p:tgtEl>
                                      </p:cBhvr>
                                    </p:animEffect>
                                  </p:childTnLst>
                                </p:cTn>
                              </p:par>
                              <p:par>
                                <p:cTn id="25" presetID="55" presetClass="entr" presetSubtype="0"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p:cTn id="27" dur="1000" fill="hold"/>
                                        <p:tgtEl>
                                          <p:spTgt spid="4100"/>
                                        </p:tgtEl>
                                        <p:attrNameLst>
                                          <p:attrName>ppt_w</p:attrName>
                                        </p:attrNameLst>
                                      </p:cBhvr>
                                      <p:tavLst>
                                        <p:tav tm="0">
                                          <p:val>
                                            <p:strVal val="#ppt_w*0.70"/>
                                          </p:val>
                                        </p:tav>
                                        <p:tav tm="100000">
                                          <p:val>
                                            <p:strVal val="#ppt_w"/>
                                          </p:val>
                                        </p:tav>
                                      </p:tavLst>
                                    </p:anim>
                                    <p:anim calcmode="lin" valueType="num">
                                      <p:cBhvr>
                                        <p:cTn id="28" dur="1000" fill="hold"/>
                                        <p:tgtEl>
                                          <p:spTgt spid="4100"/>
                                        </p:tgtEl>
                                        <p:attrNameLst>
                                          <p:attrName>ppt_h</p:attrName>
                                        </p:attrNameLst>
                                      </p:cBhvr>
                                      <p:tavLst>
                                        <p:tav tm="0">
                                          <p:val>
                                            <p:strVal val="#ppt_h"/>
                                          </p:val>
                                        </p:tav>
                                        <p:tav tm="100000">
                                          <p:val>
                                            <p:strVal val="#ppt_h"/>
                                          </p:val>
                                        </p:tav>
                                      </p:tavLst>
                                    </p:anim>
                                    <p:animEffect transition="in" filter="fade">
                                      <p:cBhvr>
                                        <p:cTn id="29" dur="1000"/>
                                        <p:tgtEl>
                                          <p:spTgt spid="4100"/>
                                        </p:tgtEl>
                                      </p:cBhvr>
                                    </p:animEffect>
                                  </p:childTnLst>
                                </p:cTn>
                              </p:par>
                              <p:par>
                                <p:cTn id="30" presetID="55" presetClass="entr" presetSubtype="0" fill="hold" nodeType="withEffect">
                                  <p:stCondLst>
                                    <p:cond delay="0"/>
                                  </p:stCondLst>
                                  <p:childTnLst>
                                    <p:set>
                                      <p:cBhvr>
                                        <p:cTn id="31" dur="1" fill="hold">
                                          <p:stCondLst>
                                            <p:cond delay="0"/>
                                          </p:stCondLst>
                                        </p:cTn>
                                        <p:tgtEl>
                                          <p:spTgt spid="4104"/>
                                        </p:tgtEl>
                                        <p:attrNameLst>
                                          <p:attrName>style.visibility</p:attrName>
                                        </p:attrNameLst>
                                      </p:cBhvr>
                                      <p:to>
                                        <p:strVal val="visible"/>
                                      </p:to>
                                    </p:set>
                                    <p:anim calcmode="lin" valueType="num">
                                      <p:cBhvr>
                                        <p:cTn id="32" dur="1000" fill="hold"/>
                                        <p:tgtEl>
                                          <p:spTgt spid="4104"/>
                                        </p:tgtEl>
                                        <p:attrNameLst>
                                          <p:attrName>ppt_w</p:attrName>
                                        </p:attrNameLst>
                                      </p:cBhvr>
                                      <p:tavLst>
                                        <p:tav tm="0">
                                          <p:val>
                                            <p:strVal val="#ppt_w*0.70"/>
                                          </p:val>
                                        </p:tav>
                                        <p:tav tm="100000">
                                          <p:val>
                                            <p:strVal val="#ppt_w"/>
                                          </p:val>
                                        </p:tav>
                                      </p:tavLst>
                                    </p:anim>
                                    <p:anim calcmode="lin" valueType="num">
                                      <p:cBhvr>
                                        <p:cTn id="33" dur="1000" fill="hold"/>
                                        <p:tgtEl>
                                          <p:spTgt spid="4104"/>
                                        </p:tgtEl>
                                        <p:attrNameLst>
                                          <p:attrName>ppt_h</p:attrName>
                                        </p:attrNameLst>
                                      </p:cBhvr>
                                      <p:tavLst>
                                        <p:tav tm="0">
                                          <p:val>
                                            <p:strVal val="#ppt_h"/>
                                          </p:val>
                                        </p:tav>
                                        <p:tav tm="100000">
                                          <p:val>
                                            <p:strVal val="#ppt_h"/>
                                          </p:val>
                                        </p:tav>
                                      </p:tavLst>
                                    </p:anim>
                                    <p:animEffect transition="in" filter="fade">
                                      <p:cBhvr>
                                        <p:cTn id="34" dur="1000"/>
                                        <p:tgtEl>
                                          <p:spTgt spid="4104"/>
                                        </p:tgtEl>
                                      </p:cBhvr>
                                    </p:animEffect>
                                  </p:childTnLst>
                                </p:cTn>
                              </p:par>
                              <p:par>
                                <p:cTn id="35" presetID="55" presetClass="entr" presetSubtype="0" fill="hold" nodeType="withEffect">
                                  <p:stCondLst>
                                    <p:cond delay="0"/>
                                  </p:stCondLst>
                                  <p:childTnLst>
                                    <p:set>
                                      <p:cBhvr>
                                        <p:cTn id="36" dur="1" fill="hold">
                                          <p:stCondLst>
                                            <p:cond delay="0"/>
                                          </p:stCondLst>
                                        </p:cTn>
                                        <p:tgtEl>
                                          <p:spTgt spid="4097"/>
                                        </p:tgtEl>
                                        <p:attrNameLst>
                                          <p:attrName>style.visibility</p:attrName>
                                        </p:attrNameLst>
                                      </p:cBhvr>
                                      <p:to>
                                        <p:strVal val="visible"/>
                                      </p:to>
                                    </p:set>
                                    <p:anim calcmode="lin" valueType="num">
                                      <p:cBhvr>
                                        <p:cTn id="37" dur="1000" fill="hold"/>
                                        <p:tgtEl>
                                          <p:spTgt spid="4097"/>
                                        </p:tgtEl>
                                        <p:attrNameLst>
                                          <p:attrName>ppt_w</p:attrName>
                                        </p:attrNameLst>
                                      </p:cBhvr>
                                      <p:tavLst>
                                        <p:tav tm="0">
                                          <p:val>
                                            <p:strVal val="#ppt_w*0.70"/>
                                          </p:val>
                                        </p:tav>
                                        <p:tav tm="100000">
                                          <p:val>
                                            <p:strVal val="#ppt_w"/>
                                          </p:val>
                                        </p:tav>
                                      </p:tavLst>
                                    </p:anim>
                                    <p:anim calcmode="lin" valueType="num">
                                      <p:cBhvr>
                                        <p:cTn id="38" dur="1000" fill="hold"/>
                                        <p:tgtEl>
                                          <p:spTgt spid="4097"/>
                                        </p:tgtEl>
                                        <p:attrNameLst>
                                          <p:attrName>ppt_h</p:attrName>
                                        </p:attrNameLst>
                                      </p:cBhvr>
                                      <p:tavLst>
                                        <p:tav tm="0">
                                          <p:val>
                                            <p:strVal val="#ppt_h"/>
                                          </p:val>
                                        </p:tav>
                                        <p:tav tm="100000">
                                          <p:val>
                                            <p:strVal val="#ppt_h"/>
                                          </p:val>
                                        </p:tav>
                                      </p:tavLst>
                                    </p:anim>
                                    <p:animEffect transition="in" filter="fade">
                                      <p:cBhvr>
                                        <p:cTn id="39" dur="1000"/>
                                        <p:tgtEl>
                                          <p:spTgt spid="4097"/>
                                        </p:tgtEl>
                                      </p:cBhvr>
                                    </p:animEffect>
                                  </p:childTnLst>
                                </p:cTn>
                              </p:par>
                              <p:par>
                                <p:cTn id="40" presetID="55" presetClass="entr" presetSubtype="0" fill="hold" nodeType="withEffect">
                                  <p:stCondLst>
                                    <p:cond delay="0"/>
                                  </p:stCondLst>
                                  <p:childTnLst>
                                    <p:set>
                                      <p:cBhvr>
                                        <p:cTn id="41" dur="1" fill="hold">
                                          <p:stCondLst>
                                            <p:cond delay="0"/>
                                          </p:stCondLst>
                                        </p:cTn>
                                        <p:tgtEl>
                                          <p:spTgt spid="4102"/>
                                        </p:tgtEl>
                                        <p:attrNameLst>
                                          <p:attrName>style.visibility</p:attrName>
                                        </p:attrNameLst>
                                      </p:cBhvr>
                                      <p:to>
                                        <p:strVal val="visible"/>
                                      </p:to>
                                    </p:set>
                                    <p:anim calcmode="lin" valueType="num">
                                      <p:cBhvr>
                                        <p:cTn id="42" dur="1000" fill="hold"/>
                                        <p:tgtEl>
                                          <p:spTgt spid="4102"/>
                                        </p:tgtEl>
                                        <p:attrNameLst>
                                          <p:attrName>ppt_w</p:attrName>
                                        </p:attrNameLst>
                                      </p:cBhvr>
                                      <p:tavLst>
                                        <p:tav tm="0">
                                          <p:val>
                                            <p:strVal val="#ppt_w*0.70"/>
                                          </p:val>
                                        </p:tav>
                                        <p:tav tm="100000">
                                          <p:val>
                                            <p:strVal val="#ppt_w"/>
                                          </p:val>
                                        </p:tav>
                                      </p:tavLst>
                                    </p:anim>
                                    <p:anim calcmode="lin" valueType="num">
                                      <p:cBhvr>
                                        <p:cTn id="43" dur="1000" fill="hold"/>
                                        <p:tgtEl>
                                          <p:spTgt spid="4102"/>
                                        </p:tgtEl>
                                        <p:attrNameLst>
                                          <p:attrName>ppt_h</p:attrName>
                                        </p:attrNameLst>
                                      </p:cBhvr>
                                      <p:tavLst>
                                        <p:tav tm="0">
                                          <p:val>
                                            <p:strVal val="#ppt_h"/>
                                          </p:val>
                                        </p:tav>
                                        <p:tav tm="100000">
                                          <p:val>
                                            <p:strVal val="#ppt_h"/>
                                          </p:val>
                                        </p:tav>
                                      </p:tavLst>
                                    </p:anim>
                                    <p:animEffect transition="in" filter="fade">
                                      <p:cBhvr>
                                        <p:cTn id="44" dur="1000"/>
                                        <p:tgtEl>
                                          <p:spTgt spid="4102"/>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strVal val="#ppt_w*0.70"/>
                                          </p:val>
                                        </p:tav>
                                        <p:tav tm="100000">
                                          <p:val>
                                            <p:strVal val="#ppt_w"/>
                                          </p:val>
                                        </p:tav>
                                      </p:tavLst>
                                    </p:anim>
                                    <p:anim calcmode="lin" valueType="num">
                                      <p:cBhvr>
                                        <p:cTn id="48" dur="1000" fill="hold"/>
                                        <p:tgtEl>
                                          <p:spTgt spid="18"/>
                                        </p:tgtEl>
                                        <p:attrNameLst>
                                          <p:attrName>ppt_h</p:attrName>
                                        </p:attrNameLst>
                                      </p:cBhvr>
                                      <p:tavLst>
                                        <p:tav tm="0">
                                          <p:val>
                                            <p:strVal val="#ppt_h"/>
                                          </p:val>
                                        </p:tav>
                                        <p:tav tm="100000">
                                          <p:val>
                                            <p:strVal val="#ppt_h"/>
                                          </p:val>
                                        </p:tav>
                                      </p:tavLst>
                                    </p:anim>
                                    <p:animEffect transition="in" filter="fade">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Пятиугольник 32">
            <a:hlinkClick r:id="" action="ppaction://hlinkshowjump?jump=previousslide"/>
          </p:cNvPr>
          <p:cNvSpPr/>
          <p:nvPr/>
        </p:nvSpPr>
        <p:spPr>
          <a:xfrm rot="10800000">
            <a:off x="8443168"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5" name="Пятиугольник 23">
            <a:hlinkClick r:id="" action="ppaction://hlinkshowjump?jump=nextslide"/>
          </p:cNvPr>
          <p:cNvSpPr/>
          <p:nvPr/>
        </p:nvSpPr>
        <p:spPr>
          <a:xfrm>
            <a:off x="8842252" y="6480001"/>
            <a:ext cx="324000" cy="324000"/>
          </a:xfrm>
          <a:prstGeom prst="homePlate">
            <a:avLst>
              <a:gd name="adj" fmla="val 14285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ndParaRPr>
          </a:p>
        </p:txBody>
      </p:sp>
      <p:sp>
        <p:nvSpPr>
          <p:cNvPr id="2" name="AutoShape 4" descr="https://encrypted-tbn1.gstatic.com/images?q=tbn:ANd9GcQwI0-9Gqb9UHvCkDi3KcdKHDnEPZr_Vgjc8_Xq4elUkqVw4hmP"/>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7" name="Текстово поле 6"/>
          <p:cNvSpPr txBox="1"/>
          <p:nvPr/>
        </p:nvSpPr>
        <p:spPr>
          <a:xfrm>
            <a:off x="1716405" y="764704"/>
            <a:ext cx="6048671" cy="892552"/>
          </a:xfrm>
          <a:prstGeom prst="rect">
            <a:avLst/>
          </a:prstGeom>
          <a:noFill/>
        </p:spPr>
        <p:txBody>
          <a:bodyPr wrap="square" rtlCol="0">
            <a:spAutoFit/>
          </a:bodyPr>
          <a:lstStyle/>
          <a:p>
            <a:r>
              <a:rPr lang="bg-BG" sz="2600" b="1" i="1" dirty="0" smtClean="0">
                <a:solidFill>
                  <a:srgbClr val="002060"/>
                </a:solidFill>
                <a:ea typeface="Cambria Math" panose="02040503050406030204" pitchFamily="18" charset="0"/>
              </a:rPr>
              <a:t>Вътрешност на тракийска гробница </a:t>
            </a:r>
          </a:p>
          <a:p>
            <a:r>
              <a:rPr lang="bg-BG" sz="2600" b="1" i="1" dirty="0" smtClean="0">
                <a:solidFill>
                  <a:srgbClr val="002060"/>
                </a:solidFill>
                <a:ea typeface="Cambria Math" panose="02040503050406030204" pitchFamily="18" charset="0"/>
              </a:rPr>
              <a:t>край с. Свещари</a:t>
            </a:r>
            <a:endParaRPr lang="bg-BG" sz="2600" b="1" i="1" dirty="0" smtClean="0">
              <a:solidFill>
                <a:srgbClr val="002060"/>
              </a:solidFill>
              <a:effectLst>
                <a:outerShdw blurRad="38100" dist="38100" dir="2700000" algn="tl">
                  <a:srgbClr val="000000">
                    <a:alpha val="43137"/>
                  </a:srgbClr>
                </a:outerShdw>
              </a:effectLst>
              <a:ea typeface="Cambria Math" panose="02040503050406030204" pitchFamily="18" charset="0"/>
            </a:endParaRPr>
          </a:p>
        </p:txBody>
      </p:sp>
      <p:sp>
        <p:nvSpPr>
          <p:cNvPr id="8" name="AutoShape 2" descr="data:image/jpeg;base64,/9j/4AAQSkZJRgABAQAAAQABAAD/2wCEAAkGBhQSEBUUExMWFRUWGBkaFhcYGRgcHRgXGhoYGRoXGh0YGyYeGholGhccHy8gIycpLCwsFyAxNTAqNSYrLCkBCQoKDgwOGg8PGiwkHyQvLCwsLCwsLCwsKSksKSwpLCwsLCwsLCwsLCwsLCwsLCwsLCwsKSwsLCwsLCwsLCwsLP/AABEIAMIBAwMBIgACEQEDEQH/xAAcAAABBQEBAQAAAAAAAAAAAAAEAAECAwUGBwj/xABEEAABAgQEAwUGAwUHBAIDAAABAhEAAyExBBJBUQVhcSKBkaHwBhMyscHRFELhByNSYvEVM0NygpKTFlOiwoPSFyRE/8QAGQEAAwEBAQAAAAAAAAAAAAAAAAECAwQF/8QALhEAAgIBAwQBAQYHAAAAAAAAAAECEQMSITEEE0FRYbEUIjJxkfAjQlKBocHx/9oADAMBAAIRAxEAPwD3CFChQAKFChQAKFChQAKFChQAKFChQAKFChQAKFChQAKFChQAKFDFQF6QBO4/ISWM1L8i/q8JtLkTaXJoQo57Fe20hNiT3H6xi4j9poFEoS/NR+Q7tYzeaC8mTzQR3cVKxSQSHqI8yxntpiZg/vAn/KG87xlTuJzVF1TVvqcxEYvq4LwZy6j+lHsomDeM/H+0MiT/AHkwA7XPgI8uw3EFzVEKnFRAcArAtf4lAC8A8dx0tBUg1UMwLEKem4cHrD+0XxEl55NWj0PG/tDkgESwpZajCj/pGbN/aDNV/dyQKD4jyEefS+NAIAV2aA1Dnq5G4h04t2qbfP8ApHPPqcqdVRg8knyzrv8ArrFh3yAUYMNba8ngWf7d4o6poX+G1G3jmV4wk0f1/WBJmIJPxeucZ9/L7Ie//Tsh+0DFMBmRTXJe9TX5QLP9tJ6lk+/ykjKcqQGHmRe4L22EcmFk6h9ogqYdn8Yrv5H5JSZrY3HzF0OIURmzDtHsqYBxQEGl3u9al8deCUM6hMJUqpJu5qS4JJJrE617LdTDAgCuv83yhrNP2Omjn53Ap+YtlbTtfpCjeEwejCjVdTM17jPpaFChR3HpChQoUAChQoUAChQoUAChRGZNCQ5IA5mMnFe1mHR/iZjsmv6RMpKPLJckuWbEKOJ4j+0hKaS0OdHr5CMTF+2OJmhs2RJ/hYdz3NPnGEupgjJ54rg9Kn4+WgOuYlPVQEZmI9r8MkH95m5JBP6R5gubWqhzNye/rDpNbGOaXWvwjPvSZ2uM/aEMp93LY6FRoO4XMZEz28xBoCB0SPX9YwSsPu8L8QNAB0+scsuqyS8kuUn5DsTxeZMHbUpXIn0IGmTuUDKnEB7dftFCpzpfMBy9axjqctyKCVzd2gBcyWkuwe0VqnE37nBaIiXmsM3QeP18YpMWmy1WI2KevOBZ81TUUKPVqFnqH+0SOCUc2mUVcgbBvW3SMrFcPUpyhVWOrObivq0bw0t0xOFcnT4DBoVLBUlKiXD5QbHmIzePBEsoSEAZgr4QBQFO3WDl8UQKAAJ7wWH+VrCAuKLVNlgJANQRSzc9aR6E5w0adQbNUY65Tjskjkas2gPdFSJixqT4d8HycCp2JFfT+QhpstSRmYOK+tP6RxrJ4IorUpb2yv1vuO/5w7UJLfWIycWVBynp9uVIu94w+H1vEPYXkpzjfrSKZswAFi0WrnBrDw5RD3weoHe3jFJ14CjNElZJGetXdx3UfeKpWCmXa+u3SNVeMU70betorTj1asPoe6NVldbI0UkgD3atvP8AWHjUTNJG/OFC7r9CuPo+mIUIGHj0j0hQoYmMPH+2mGlFs+dWyA/naE2krYpTUeWbsVzMSlN1AdTHnnFfbqYvMlLoTy+JuZbeMI48rLkE81EnnrQRyz6qMeNzB5/R6FxT21kyyUo/eKG1vGOexvt9OUf3YCR0c+Mc1NvQMKX3i2VhSo0amn6RyT6qUnSf6GblOQRP4lMmfGVKPUkDrpaKF3Y+Vvt/SK50uaEfC7MSHAp0EVDAzSxoAXYEseTco5fvSe4V8ElSGY50tqBtvoDXaIe5BSS5Uxp59wpFM5SkOCnYVcfENHYG5bUZTaGm4dRQKgAfC4JcblxlFw5jXSwULKhjQ9KAbf0LD7GITMWpyAkksSO0LNRhuaxXjcLMSScxASaZe0WIJfn8V9risSw3DU5VTlOtKmLgOQWJp2TbLux2iu2ki1jBv7RYsUnzp3Havq12M4moJZJcmtHKela2cu1YLnYVK5eZSWCkkFwCHJIIbs5S7Fnpl8cpfu5amSXUGSCczjLahoaCxezc4NCNVBEDi1N21Wr2WsGZ6FjbTaIfijlNXoSBvppYUh8ViHcoBU4YknUjbavmegrkzylmJDM7B3ZwQRVy1e/mYpY0ToRaM7dpk9fpT5bQdwzEqylGcBXKrh2LsLCp79rZWK40la+2kr+EBn+Ktbk1AKiQNTygPEYtNTkUMoJTRsySCNTSgo4D6CKjjfojTudTPSJstmLgOMqQkKdi5sFsQ4KbuN3jJSbXCXOYsdHo/Jjal+bDo4woglSUjIlQfMkqJsbVAYs1bGtWgcccKksnMklT0oLJS4BBNWqH2vFdt21Q3jsNkluyVAkWZrc4NXxBCaPVraNt5QDh8Klu0aUDDez1q9fOJK4aFLCMx7L1cEOQSzgX7Jo58HjNQW7kZtadiuZxOZnypDu9QCd2r0A8RBGGM1Sc1GY97Ej6PBo4YpHwzjlN00DBqgOK1bq0VYcTlVISb5e1tWr2Deqxm3HxROmgUOlWgH836CGm4ggCxfZ/PaDMfhXSezm1FRSgvuIyxg51CnLlBZi4AbQu5L8np4RUUpeSKoiMf2SSir7XDl+9/rDoxAVdIty5/rGhIxKAMpEsly6epAprfzMNNVLNAksbUDVY0tvy+0t14HSAEhBsL+miCpCSM3olqfP5wcMRLU6UpYh3BAtVyd9hyEVZkg/CKVNSz6Cv6axSdBpRkz8dlUU5bbv6aFGyrDSlVOb1SFHQssK4DQj6CxnEUSk5lqAHz6Rg4z24Rl/cpKjWpt83rHIYqbQlRdgPiN+e4r5xgK4q5IsANwRcUcWuLxpLqZNfdRtKTXk6TiXGZ87452UH8gJFwLtGajBGjVGp0Y63pX5xnYt1TKKLNUCvO798TlYgpTVSlKsA4uATHBLLr3fkitzSXiSHACUVqwB5bRStDqqo6vRu6uv2gafMWHZJ3rrqW3NSe6BMStRck5dW18tf1jOre4Nm1K90FHtOw3oNqjWljDnjQSnMlmANtgWq2p7zSOWmoDBptWPjdudj4wTgUJCe0pbgAECxPW5A+mka6ClI30Y1SknMpTqNgHpzF0hmDX5QBO4g6gmXmFXANyhncCliwswrziibjviAFSTUgKs4BD2LEeAvpfLxEticxo7ZnLHdyHFaOK+UUnp25L2kHYKcuoWCpmzPmoXDUuSCCe/uiKpSFFYCyKElLDKC6iRalW9GKE4lQSFk0Bv/ABJ7NaciOVCYw+Je0HuZpcnOQAog3RRqWDtRrdXbWEW9jSrZqY7HrQ4UUEixU4LNUsKMCDQVctcERRPxCils2UrrlGvwhQpR2cA0qGq8aPBODyuI4dE1SpiGKk5UlP5SW+JJoxBb+aC0/swkhQInzw76y9Xf8lqmka6dOxooM5SfjFy1JWigysLEKo9iSCQ9yBXTWJ4mfLVJUpUk5rD+VJGUEBLAmmfS5HTqx+zmUGAnzmFG7BHT4bcuUXf/AI7l6Tlj/Sn784hr4NFA89x+LlOn3YXUpzggBIYM4Cb2eAJs7UC5uzuxt0qY9PP7OJf/AHlHmZSPoRDj9nSGrOf/AOJPL+aLTXoNKPLJeHcZlNUtdyzMogBtCz86WhsXhgk5kpLBJcL7RCqjMCADmAy3LueUenzP2bIb+/P/ABj/AO8VK/Z2kF/xCuXYAruWXW8UpyQlBLg8u4WFGc7KyA5XOxLN1fam8bPCpKCCCCo0KRRyX+JunPSOyxPsemVLKhNcpBNUAOQKfnYaV08YwfZ/hycxW57KqMWBAcCn9KwpTbt1RcYuyHEsOrDge7CyohkJqzqpVqk9q0S4RgcwzLLKcKIU3ZZ2CSHLa9e6Omm4P3lCHOhHxUFvTPGBxDhcxAzZqkB663qevOwO8YSk3HSTkwp/eXJcnDkU01rfSrdXhZQ/aHKgAG1k2tygXDYgZ8qgcxopTqAerZen66QQjDKJUTQE7qDW0OlbRyTTizgaadFxn1NKaU5t8vnAsziCxRLKFKOKdX8e6LZSkiwUu5oR61iacD2vhYE6gW3Ie/3MQmPkF/EkksmrVU3OznTWJKwAJBSgoUR+UsKEgBnb+kGKwooSRR20boxpAiZawqpezOQfr6aNYzZLikZ54aQkupi5YByXYEOAwDu3zhf2Uk/nqaXodO8/aDZiu09fLwp36wDNDOCN7OKEvp1ilIhqiscHR+aex29HaFFapiH/AEMKNL/MVs0ZiJqJhJVnQfhF6AN43+kDIkM9SHJcA3cG56xQ6yWCszC4BI30D0J6Uh0Y1wcy08i9/H9OsTolW+5T5CDiBLBKnq1BqzerxEcSSWZLk2FzAi8ZSqXFGUXFdqUI6N1iacXKQnMMhU9A5ApZjUk61Y9Y07fwRYeVTFsSrKzDmD/qt52ikzZaAyipelG+9mjBx3GjUKAVqCw3qyn84knFLmZlEoVQ0ZJUG6se+NF07S34NNLe5vYTi0g0CGr2SW+pvzdoKRxcMRlylglmFTd9gAR1L9Y41RIALkVDN5c41F4g5FAsFBJFr01589t4UsC8G0cMnwac/FEgUbpqCL0gdfEgJawQQfh16g05+DaxLC4VagHJYVbTnVR+rwTJ4UEhVQXqL10Y90OOOMeTuh06S3G4fOK1Esf5lVdiCCkA7gPy6ijcc4TLCCRLOahzG+563jUwcggaMTd96HQ167Q+M4XmQoFzSpD63ubQKSTtG6glwG/syxLJnytlJWByWMp80DxjvktSseX+x6TIxoQfzoUK30WB4oP+6PRpZdnPyjWT3sykgictCUqWpTJSCSomwAck0tGfK9qsG1MXI/5EfeLeJSQcPNG8pe2qSNo8fwasRL/DqSpfuUt2EzCAoJmrVMGV9B8RZgCCbxeOGszk6Vnr49psIf8A+rD/APKgfMw//UeFYf8A7WH/AOWXT/yjyHGYuYJ0iY9JSU5khQAJK1KWlibFBSDyvEuKcTmJxEsIKkykZApALJUyyVAixBSWN417HyRrR7QmcCAoEEGoILgg1BBsQRrCmIe8AcMSPwsmn+FKpp8CbRcttmjmezNEc97fYkS5AQFF5hY/5Eh1CnUA8iYy+A4cCQaEqU6i/Is3k/jAPttjDMxaUD8gQn/UolRvq2Xwjew0vIkJFgGrBP8AAi4qiSV5UgtmoxbzaCEhK0AKGYNyvdjvFctYCthXMdia+JV84nOlPUFjTvc2Py9VwosweLcPYiZlbKzUFAzveqj+ukZn9rl1JGRAooqW4a3JySW+vPtPdaA5S4r5Btj4Rin2bSpM2rKKqKIBYBIYB6ZXJPebxOhPkxnjUzLGKKw7pDNUU6VZj3WhTMQoUc+v6iKJ3DvdKDnOkBgXFNyQW37vOIL4iAAkammUgnqWtc84weM5MmJwL5MlZftNQEdYuOEIKql2ozeJfWBhiqk71L3pYdKRNE5RzEK01bS0Rfgmth14dYpfvD2f70grD4QMnMUl2AL1d0nXRj5QNMUuprZ6DlWADjCFGgO3eP00i0S0b07CyCoujwdvnCjnFYxX8w8PvCi9yrMIcQ5gh6pfXmDpFM5YPaAymtB1rQaXMLDcPOchiCw8+YguRwo/FoPTdLeMdzcYvZjjib4ApWPYl+W99PlFeIxqSoKScv8AENOuVhRtKxbjeFFKgQhRzbG1vuPOBpXCioqpURtF4/xFLFuETeLqDswBADNTdmNw+7mC8N2h2U5E/m+LKeYSet3PdSI4fhgUz08PXdG1gZIytmcOXHU67xEpxSpHRiwJPcDncOBSFBYUaFqVFdrNBaMMMpZ86qGnqkFJwYQBWvdbui2XNB0Y71obWtcenjJzZ3KJdLw/ZCQXYWDXILvXfQ11g2RwoKSQqmwNKeLetNBpZc1ADvUC/g3g0EqKmqe+n2jG2VRfJQJdEgqAZnURqQAOfyiwTSp6AEjm/wAtmjOmgk6E6OfTQN7tf5i3N9NoAobEzvdYiVNFkLRmP8pVXyePSZb2jzHGALQQTehP69Y73gPEzNkS10cpGbkoABT97xrdoxyKjQx84DDzOUtXyjxxHEJiGCJikp7JIejhSiKbOXbXV49X9pOIiXgp8xQcCWSWAe7fWPGZGMCsqg/Lej9Y7emV2c06rc1lqWpQlpzfvMuYHL2lZizEC1R4V0iHEJpVNyggJWQ5LV7SmLkOm4BZnarxUZZKgGIKmy0LsbEAV8Io4xjgiYF1SwBD1L9pQobbNHTTMFFWe18PA9xKALtLlN0CEw848+pivATB7iXS0qW3+wfaMr2o4x7vCTD+YoyJ3dbIHeAX7o8t80dUTk+HEzp655F1qKe808gkR1Od+Yf15DzjmPZud2MrgEHyYMzRvqmtXk3gPXjES3ZvVBEzDVvfT168YsSptevKLJUoZEKVOlS85UEhZLnLlzEAJNsw8RFx4QZqApEyUUqDgpK2UDscloO3KrSMnkinTYGn4iXLMOmtRtFiiSoFu7V+WvfrBcvgcwBs0sCjVVer/lpEMThFSQkulTkgMf4QHBpsoGE4SS3Qa4t7GNxKShaACkuSGIy00ylrt5uXtGBxDhKkKIRVr3odB0jqZ0w50lIqVAjZxVmH8vjrElyUKSCpmTUkMLd92beIobSezODe2dWUB30cjvt94HXxdIICO0/Wwva3XpGnxThpzOXCGqNbkgClf1jIyJWQGaleQ23OttoO3Hk5MmKgvD8XOWrgHTNT9dD3RWucFADbYHeIowEsGpJZqP8APelIvGJAJA0Gm36Rk0v5TlewOs1ufXdCh1Y1j8MKJpl6n7JJwSbuwI0329fWhstGUCri4u7eVIFwSCxdr3rUOaHmLdwg3OE3bYO9yzNz6w296OhZq8DT1IIqRszN4HuEDzMJS+ajCoYaDXk8WzMG5ornyY7NTnFqeHgB1LomtARu4O9flBqL717mUuUkEdlQUbioq7WPcehiMoqCrFhezt/7Aco104Ry4KQBq5FSC1Nu4WhLwi0h0Skk6pKmBpp+pi1kRPd8kMDPChUWdikhuhHn3wbJxCASwY9zv4u0B4fArBcoycklLvq9atvz5QXJwYFw53OQ99QdY0TT8nTjyryVe+KiTmG7Gnd63ixOIcUBPQH7Rs4XhCyHExABsAuUT/4p+0FjCkAuoF/8tOjGG00bLImcwqXMPwy1v0IeH/BTSPgP+op+8dEcMBdUNkETqouzmZvCZrGw5OY0+BYfESkaGp1ahLt8J1JjRMhLVPgI2sFhQlIpDTbJk0YXtMmfNwU+XlAzoAfNQdpJ0S5tHG+z/szMlqr7tamGXMVgIN8wYBz1j1Pich5KhZx9RHPcPw37xP8AXTdo6ceSUdkYSgpIxV8Ime8Dy5Rmfxe8mCtWLZWpGP7T+zs2Yhvdozu+f3pPZZXZYpAAr5R6GqSffClKV7opxvDwqaMxAs2sbd6RjHFFMsTxKamUhIkq7KUi6GoAP4njk/aX387KMhACnJpcBgwB5mPSRJDQHj8IMp18Y5G3dnTGkeXSgtBDpI3BBD9fWsbeCxaABmzZqs6t316bx0knBk/l8ohxLgyUBJXLBCgalIuNHHWIc6VlSklyafCeDDF4WWUqICDOOUJBKiVIt2wzNuxeOowSTKw6ZXaCkJbM0sOxvlKyA9aExzfCOIysNhpVVgKM3KEOfzJeucb899IKPttJqCqc7Vpo7/xnp0jrhmhpSv0eXODlJtI2/wARMNio/wCmUb1FplWdqXynrGH7VTGyPcqU5Zm7Ml7GkMj26w5PxzBXVJgP2gxyVokqClKSr3hCiK0KE1cVqnb5RWScXF0y8WOUZq0zKKgspINtju7AQ2IdgQMwBqDd2OlXqwrTwgf3nbZJdTOCafRjT5ROfiABlVcvfkHJob09NHEzsuhsWsKSSoEHKGZnA1cVGZ/AV1pxvEJas3vGTLlguWIdWgFHttHVT+JyQHUQ5YGos7hBe45RxntBjTNV2SBLSQaGlWJYD1fnFQTboWRXHYTpz5SWd/8AdYecIIAZzUkNszE1Lcv6xiYgFSs4Uwelq6uPl3wXMxhKkhmDhTuaV/lq8PtVwcEoOjfmYcqLk7baBvpCjmpvGVJLHTm/nCjP7PkFXwdoMMnqe6Lxg0HR669PXfHI4Xja8zEXGj66DbvjSPEZgUACytHDuKsRuzV68o53gyI3jBs6RAy7MdPOLCAGYh38q+f3jnBiFqPaLdA/eC9ekGk9kC4LBq+tbxPYlZfbQapKZZdk8+b/AD3rEV4omyD0t3xQmcWACA2hI076P13jTwPCZ02qUMDXMrsp7ifi7njSOD4sfbiuTO9ypRcpCTRmzHx+3WCcPw0rcAZmuAHbrt1pHRYXgKUfG6zsKJ8i58rWjQRI2Qw2Ap5R0qDSo0T9HMSuBJBcpHRkn6NGhhuGhNh3tWNxRSkOoEDwgWdjAfhcdTCcfbNIv0Ufhwm4Hen9YjMHT/aBEkh6tEvcubRP5F/mV4fCgmqTG7h5AatIDkYHL8SmOzQYubo/lFpUQ3fBVjv7tbGjfWMjCSUuC1W3O0auM/u1V0+sZ8hRBFrD5Q0wrYmpPbBaC5QrU+cVIn1LkdImJ3auPKLsmjSl9TGV7ZTFIlS1IJBdr7ua8qRpy5sZPtvNaTLG6h/7QlwyGt0jkf7WnCyz5ci1fqIrn8XnzBlXOUUO4A935EpAFtNzFQmK0NfPa8N+JOzjUE+ZekS7NXGzVx04nCYYs3axDVt2pYHwuH5F4CJUwqCBob9Ll4Pxa3weGcMCueLChzS2FWIt13tAqcOFB0qqaW+2jg1c30vHPmgr/T6HNVLb5+pQsVr8NrEG13ZjRo0uLJV+FwbA0RNdiKPON6gaQFJldpg7puVFISe7fS0dDxKV+5w4y/4T9khqrUTYMe6Fj1KLr97lQm9rOZRiVAkvmpflyB6XMAY1WZT5me+4pT63EdVJ4ahVBRtDfmSbm8BTuApUalgPnXZtzTnGfd33NZxckchiVZATkCbklJBZ+b67U0G8Z89apiyAlktbTSpq7i3eeUdTjfZtBOYKc3tS/NVPCkZkz2emZ2SlDCucqavcflvq0dEM0TCnFmJIm0UcwBCspcWIJdv6xTKlkgkgAH4TsOb66mN2ZwdYlqCkJyk/CnXd3FHjPXwtRc5FsOWxYAM1WB0+carLF2J78IzEJBAdBsBrVgz1Ot++FGh7wCnZDUYgv384Uad1/uydEfYRKkICrvTalgLHk1YOloGjCtWD15lu+NnD+xWJzMZSkuLrUAB846Thn7PEJYzllZvlQ6R4/Ee7LD0NmzmkcXhMGVqCUpJU9EpCj3sBf1pG5g/Y+cfiSEOa1c7aWPox6BhOGoljLLQlA2SAH6798XjDxXaRn3PRzmC4AJdUISVfxrGY91GT3CClcPnqNZg8D9o2zLAiBENxQlJmN/ZEzWeR0LfSJjAkf4qz/rP3jQVIBLkE+P3hxh07N4/eJ0ovUwT8Cg3rzNfvExw6X/CII9ynn5wxkbPCpDsoVw9A0b11iUtKJTlq84coO48v1jJxkzMW02iG0i0rDDiveF8rD5xaHgCTOAH6wSMUIi7Na9Fs+W6SHvAqZDamnL9ItOJEIzYQECgCrxGYtJpmAifv4cToLHQSFdIwfbKYM0pOuUmn+YjR9o1xiOcY3tHKzLRvk60zF/nDvYmtzmMwN6t1MVlJJ0FL2Afq0GLl8hyv9oCmTADdPh6esClZdGnxEj8Fhde1P5fmliMpJ2V9RGtjlH8HhrgZp7sH/NL02jLB7TuRs3Z7wNPHvi5kwW3939SLqd8yjew1brSwo23WN7i2JUBhRY/hUGweq5liavagMYALFxfcGzHrSvQxse0CWOGykgpwkhiCxspXyq2sJbJ0TKP3kXypmZLlLL0LgPapHu38x1iscVY5SiY38RUnfQO5Mc6rH5e1LUUsTR0VBY2CuW1I05HHFzQpCVkr0QUpAUKVHZvWxvfpDxRyeNyXcTRnceQhk+5mrBaolr+16/rFUziAv2gKUIX9UsO/6wBK4utBCJpAd6MXA0JBanPnrBMjiCymiswNQpNARoefURyTxOK3Rm8ji9wXETlLbKUj+EqBUO8iib622irFEpKmSDsXIFg9AdLPypBszFKZia3qa1+sATCSRl1NBbR68u6M0/Rk83pAySW+BHf7wl9XOapeGg4YZRugA7P+sKL7iI7j/aR6thpBgkSucQkILRf7rpHtWhUyGWJNExJ5xMSjBaHRR7uEZcEiV0h/dGC0PcCUiKynkYOMk7GIKk7pV3AnxMSykZ6l7B4HnY0CjOTvbxg3F4GYqwIG31LRlzeDzdUqP+l/rGUrXBpGvIPisUVnlpWBW5mL18Nmj/DX/sV9IqOHWP8ADV/tP2jmdvk6FRQuWSRQ+cMpBG8TWhWoI7j9REgkmlIkqyCH6xNUwi/nBE1KUgBw+sCmZ/NA9ikxZodE06wyVUv5xcB2epgQyyQHvBeP9mziEIUhSUlIILva+nPrrD4WVQOKx0XDUfuu8xvBHPORw3/RE64UhQf+I6b9kHwgKd7HzxolXRTfMCPTTgxlIoOga8VScAkAuCev0YxTxkdxnm872fn+6Qn3aRkKyHUK5inaxp6eKE+yM9VpSjzC0Ed3aB9bR6gvCpAJHzP1MTw/wxOj2NZGjyib7IYkA/uZh8D30Pk0F8e4LiVqQBImKCZMtLhNQUgOHDavTfaPS56XFCQeRI9CBpOLFiXPO8VSoWtt2zyYezeJSqsiYdnlr7u0A+kZGO9nMRRpc+hBbJNJCnNai+xfwj2nE8Q0A8TGUrjS0ryks9R0jLuxizTVJnnmGlzZiUy8RImBZYpWULCZg2U4GRdKgt0s+PNQvBkuXQ9ZZDMzANsTRiN9Y9emcWmbnxjnfaHgIxIzAV1Ao/Tny8GN2s0XL1/szcK3OVlcSeXmQkrFHFAQ4BbtFmAUDfWIY1c53SEqGodmpRnpf6c4B4pgjL7UgEKTcMzlg4L3JYCu1qxbwj2gStkECXM1DM+pA1BrY+cZz6e1qxrf0YSx3uSUrEk0lk940pvCjXE1RqFU517rwo425Lx9SVCHs9UCosSIYJiQMeyWWJiYUIiBDwDLAYkIrB5RIDkIAJtDgRW3LwiQ9XhDLBDERBhz8T94kIYiQh3iLQ8AxyTCd4ZucMevlAA+QG4ERVhkG6U+A+0OVdIVX0aACo8Plm8tB/0p+0RPDJX/AGkf7R9oIhoVBZR+Al/wJ8B9ItlICQyQwiYhKLQUAwXDZokWiJ9UMACLxWEl9Gi1xvEc0KgIGXA8/Ck2AI5k3gor5iHzQqQ7BUYBLVDHq8U4rg0tYAKQWty74PeGJhaV6C2ZsvAUYpZt2PygPFYPLYE9I3CYrVLBhSxqQKVHn/HuCe8dSBlmavZfIuKHn47x5zxnggfPlKZgcEAa1opz584+gZmCSb/SMPjPsiicCQwW1CQCDyVS3PSHBSWzJb8o8AHtBi5fYIJy0qhz3k3hR3OK9mZyFqSqQtwdELUO4poQ20NHZ/E9f5DVD0j19K4sCzAyDFiTHNYi9CzyiYaKAqLUqgGWhUSCoqESBgAuEOTFTw7wwJxKK3h0mAZY8PEAYiVvaAC0qiMQhw8ADw8RhxCAlCiMIQASIiKxSIqXD5oLCiUMRCeGEyABik6RFaTEzMiCpo2gAHnzFizGA8RMmkUZPMN9Y0FTHiASCYhq/I7op4YVFLLIURc68n7oMKBsIBnScqgUgB6P69VgxJpeLRLHVJTsIiqWPRP3h4QMMRUZVbqHfSIqlblXj+kWPECu8AEBKP8AEfL7Qof3nP14woVoW4NrFssUhQoZZMRKXeHhQmCJxIfeFChgh0RNX3hQoXgfkSfXlDQoUAPgsVbwiMKFDETaGl29bwoUIZM3hhChQ2IURmQoUIZUo+vCLAKQoUCB8CMMfrChQAQV9IjMhoUIZSbxFUNChCYph7PhFuELprvDwoteRMm8QNj0h4UIPJFNjFariFCikSVqUXNYUKFElI//2Q=="/>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9" name="AutoShape 4" descr="data:image/jpeg;base64,/9j/4AAQSkZJRgABAQAAAQABAAD/2wCEAAkGBhQSEBUUExMWFRUWGBkaFhcYGRgcHRgXGhoYGRoXGh0YGyYeGholGhccHy8gIycpLCwsFyAxNTAqNSYrLCkBCQoKDgwOGg8PGiwkHyQvLCwsLCwsLCwsKSksKSwpLCwsLCwsLCwsLCwsLCwsLCwsLCwsKSwsLCwsLCwsLCwsLP/AABEIAMIBAwMBIgACEQEDEQH/xAAcAAABBQEBAQAAAAAAAAAAAAAEAAECAwUGBwj/xABEEAABAgQEAwUGAwUHBAIDAAABAhEAAyExBBJBUQVhcSKBkaHwBhMyscHRFELhByNSYvEVM0NygpKTFlOiwoPSFyRE/8QAGQEAAwEBAQAAAAAAAAAAAAAAAAECAwQF/8QALhEAAgIBAwQBAQYHAAAAAAAAAAECEQMSITEEE0FRYbEUIjJxkfAjQlKBocHx/9oADAMBAAIRAxEAPwD3CFChQAKFChQAKFChQAKFChQAKFChQAKFChQAKFChQAKFChQAKFDFQF6QBO4/ISWM1L8i/q8JtLkTaXJoQo57Fe20hNiT3H6xi4j9poFEoS/NR+Q7tYzeaC8mTzQR3cVKxSQSHqI8yxntpiZg/vAn/KG87xlTuJzVF1TVvqcxEYvq4LwZy6j+lHsomDeM/H+0MiT/AHkwA7XPgI8uw3EFzVEKnFRAcArAtf4lAC8A8dx0tBUg1UMwLEKem4cHrD+0XxEl55NWj0PG/tDkgESwpZajCj/pGbN/aDNV/dyQKD4jyEefS+NAIAV2aA1Dnq5G4h04t2qbfP8ApHPPqcqdVRg8knyzrv8ArrFh3yAUYMNba8ngWf7d4o6poX+G1G3jmV4wk0f1/WBJmIJPxeucZ9/L7Ie//Tsh+0DFMBmRTXJe9TX5QLP9tJ6lk+/ykjKcqQGHmRe4L22EcmFk6h9ogqYdn8Yrv5H5JSZrY3HzF0OIURmzDtHsqYBxQEGl3u9al8deCUM6hMJUqpJu5qS4JJJrE617LdTDAgCuv83yhrNP2Omjn53Ap+YtlbTtfpCjeEwejCjVdTM17jPpaFChR3HpChQoUAChQoUAChQoUAChRGZNCQ5IA5mMnFe1mHR/iZjsmv6RMpKPLJckuWbEKOJ4j+0hKaS0OdHr5CMTF+2OJmhs2RJ/hYdz3NPnGEupgjJ54rg9Kn4+WgOuYlPVQEZmI9r8MkH95m5JBP6R5gubWqhzNye/rDpNbGOaXWvwjPvSZ2uM/aEMp93LY6FRoO4XMZEz28xBoCB0SPX9YwSsPu8L8QNAB0+scsuqyS8kuUn5DsTxeZMHbUpXIn0IGmTuUDKnEB7dftFCpzpfMBy9axjqctyKCVzd2gBcyWkuwe0VqnE37nBaIiXmsM3QeP18YpMWmy1WI2KevOBZ81TUUKPVqFnqH+0SOCUc2mUVcgbBvW3SMrFcPUpyhVWOrObivq0bw0t0xOFcnT4DBoVLBUlKiXD5QbHmIzePBEsoSEAZgr4QBQFO3WDl8UQKAAJ7wWH+VrCAuKLVNlgJANQRSzc9aR6E5w0adQbNUY65Tjskjkas2gPdFSJixqT4d8HycCp2JFfT+QhpstSRmYOK+tP6RxrJ4IorUpb2yv1vuO/5w7UJLfWIycWVBynp9uVIu94w+H1vEPYXkpzjfrSKZswAFi0WrnBrDw5RD3weoHe3jFJ14CjNElZJGetXdx3UfeKpWCmXa+u3SNVeMU70betorTj1asPoe6NVldbI0UkgD3atvP8AWHjUTNJG/OFC7r9CuPo+mIUIGHj0j0hQoYmMPH+2mGlFs+dWyA/naE2krYpTUeWbsVzMSlN1AdTHnnFfbqYvMlLoTy+JuZbeMI48rLkE81EnnrQRyz6qMeNzB5/R6FxT21kyyUo/eKG1vGOexvt9OUf3YCR0c+Mc1NvQMKX3i2VhSo0amn6RyT6qUnSf6GblOQRP4lMmfGVKPUkDrpaKF3Y+Vvt/SK50uaEfC7MSHAp0EVDAzSxoAXYEseTco5fvSe4V8ElSGY50tqBtvoDXaIe5BSS5Uxp59wpFM5SkOCnYVcfENHYG5bUZTaGm4dRQKgAfC4JcblxlFw5jXSwULKhjQ9KAbf0LD7GITMWpyAkksSO0LNRhuaxXjcLMSScxASaZe0WIJfn8V9risSw3DU5VTlOtKmLgOQWJp2TbLux2iu2ki1jBv7RYsUnzp3Havq12M4moJZJcmtHKela2cu1YLnYVK5eZSWCkkFwCHJIIbs5S7Fnpl8cpfu5amSXUGSCczjLahoaCxezc4NCNVBEDi1N21Wr2WsGZ6FjbTaIfijlNXoSBvppYUh8ViHcoBU4YknUjbavmegrkzylmJDM7B3ZwQRVy1e/mYpY0ToRaM7dpk9fpT5bQdwzEqylGcBXKrh2LsLCp79rZWK40la+2kr+EBn+Ktbk1AKiQNTygPEYtNTkUMoJTRsySCNTSgo4D6CKjjfojTudTPSJstmLgOMqQkKdi5sFsQ4KbuN3jJSbXCXOYsdHo/Jjal+bDo4woglSUjIlQfMkqJsbVAYs1bGtWgcccKksnMklT0oLJS4BBNWqH2vFdt21Q3jsNkluyVAkWZrc4NXxBCaPVraNt5QDh8Klu0aUDDez1q9fOJK4aFLCMx7L1cEOQSzgX7Jo58HjNQW7kZtadiuZxOZnypDu9QCd2r0A8RBGGM1Sc1GY97Ej6PBo4YpHwzjlN00DBqgOK1bq0VYcTlVISb5e1tWr2Deqxm3HxROmgUOlWgH836CGm4ggCxfZ/PaDMfhXSezm1FRSgvuIyxg51CnLlBZi4AbQu5L8np4RUUpeSKoiMf2SSir7XDl+9/rDoxAVdIty5/rGhIxKAMpEsly6epAprfzMNNVLNAksbUDVY0tvy+0t14HSAEhBsL+miCpCSM3olqfP5wcMRLU6UpYh3BAtVyd9hyEVZkg/CKVNSz6Cv6axSdBpRkz8dlUU5bbv6aFGyrDSlVOb1SFHQssK4DQj6CxnEUSk5lqAHz6Rg4z24Rl/cpKjWpt83rHIYqbQlRdgPiN+e4r5xgK4q5IsANwRcUcWuLxpLqZNfdRtKTXk6TiXGZ87452UH8gJFwLtGajBGjVGp0Y63pX5xnYt1TKKLNUCvO798TlYgpTVSlKsA4uATHBLLr3fkitzSXiSHACUVqwB5bRStDqqo6vRu6uv2gafMWHZJ3rrqW3NSe6BMStRck5dW18tf1jOre4Nm1K90FHtOw3oNqjWljDnjQSnMlmANtgWq2p7zSOWmoDBptWPjdudj4wTgUJCe0pbgAECxPW5A+mka6ClI30Y1SknMpTqNgHpzF0hmDX5QBO4g6gmXmFXANyhncCliwswrziibjviAFSTUgKs4BD2LEeAvpfLxEticxo7ZnLHdyHFaOK+UUnp25L2kHYKcuoWCpmzPmoXDUuSCCe/uiKpSFFYCyKElLDKC6iRalW9GKE4lQSFk0Bv/ABJ7NaciOVCYw+Je0HuZpcnOQAog3RRqWDtRrdXbWEW9jSrZqY7HrQ4UUEixU4LNUsKMCDQVctcERRPxCils2UrrlGvwhQpR2cA0qGq8aPBODyuI4dE1SpiGKk5UlP5SW+JJoxBb+aC0/swkhQInzw76y9Xf8lqmka6dOxooM5SfjFy1JWigysLEKo9iSCQ9yBXTWJ4mfLVJUpUk5rD+VJGUEBLAmmfS5HTqx+zmUGAnzmFG7BHT4bcuUXf/AI7l6Tlj/Sn784hr4NFA89x+LlOn3YXUpzggBIYM4Cb2eAJs7UC5uzuxt0qY9PP7OJf/AHlHmZSPoRDj9nSGrOf/AOJPL+aLTXoNKPLJeHcZlNUtdyzMogBtCz86WhsXhgk5kpLBJcL7RCqjMCADmAy3LueUenzP2bIb+/P/ABj/AO8VK/Z2kF/xCuXYAruWXW8UpyQlBLg8u4WFGc7KyA5XOxLN1fam8bPCpKCCCCo0KRRyX+JunPSOyxPsemVLKhNcpBNUAOQKfnYaV08YwfZ/hycxW57KqMWBAcCn9KwpTbt1RcYuyHEsOrDge7CyohkJqzqpVqk9q0S4RgcwzLLKcKIU3ZZ2CSHLa9e6Omm4P3lCHOhHxUFvTPGBxDhcxAzZqkB663qevOwO8YSk3HSTkwp/eXJcnDkU01rfSrdXhZQ/aHKgAG1k2tygXDYgZ8qgcxopTqAerZen66QQjDKJUTQE7qDW0OlbRyTTizgaadFxn1NKaU5t8vnAsziCxRLKFKOKdX8e6LZSkiwUu5oR61iacD2vhYE6gW3Ie/3MQmPkF/EkksmrVU3OznTWJKwAJBSgoUR+UsKEgBnb+kGKwooSRR20boxpAiZawqpezOQfr6aNYzZLikZ54aQkupi5YByXYEOAwDu3zhf2Uk/nqaXodO8/aDZiu09fLwp36wDNDOCN7OKEvp1ilIhqiscHR+aex29HaFFapiH/AEMKNL/MVs0ZiJqJhJVnQfhF6AN43+kDIkM9SHJcA3cG56xQ6yWCszC4BI30D0J6Uh0Y1wcy08i9/H9OsTolW+5T5CDiBLBKnq1BqzerxEcSSWZLk2FzAi8ZSqXFGUXFdqUI6N1iacXKQnMMhU9A5ApZjUk61Y9Y07fwRYeVTFsSrKzDmD/qt52ikzZaAyipelG+9mjBx3GjUKAVqCw3qyn84knFLmZlEoVQ0ZJUG6se+NF07S34NNLe5vYTi0g0CGr2SW+pvzdoKRxcMRlylglmFTd9gAR1L9Y41RIALkVDN5c41F4g5FAsFBJFr01589t4UsC8G0cMnwac/FEgUbpqCL0gdfEgJawQQfh16g05+DaxLC4VagHJYVbTnVR+rwTJ4UEhVQXqL10Y90OOOMeTuh06S3G4fOK1Esf5lVdiCCkA7gPy6ijcc4TLCCRLOahzG+563jUwcggaMTd96HQ167Q+M4XmQoFzSpD63ubQKSTtG6glwG/syxLJnytlJWByWMp80DxjvktSseX+x6TIxoQfzoUK30WB4oP+6PRpZdnPyjWT3sykgictCUqWpTJSCSomwAck0tGfK9qsG1MXI/5EfeLeJSQcPNG8pe2qSNo8fwasRL/DqSpfuUt2EzCAoJmrVMGV9B8RZgCCbxeOGszk6Vnr49psIf8A+rD/APKgfMw//UeFYf8A7WH/AOWXT/yjyHGYuYJ0iY9JSU5khQAJK1KWlibFBSDyvEuKcTmJxEsIKkykZApALJUyyVAixBSWN417HyRrR7QmcCAoEEGoILgg1BBsQRrCmIe8AcMSPwsmn+FKpp8CbRcttmjmezNEc97fYkS5AQFF5hY/5Eh1CnUA8iYy+A4cCQaEqU6i/Is3k/jAPttjDMxaUD8gQn/UolRvq2Xwjew0vIkJFgGrBP8AAi4qiSV5UgtmoxbzaCEhK0AKGYNyvdjvFctYCthXMdia+JV84nOlPUFjTvc2Py9VwosweLcPYiZlbKzUFAzveqj+ukZn9rl1JGRAooqW4a3JySW+vPtPdaA5S4r5Btj4Rin2bSpM2rKKqKIBYBIYB6ZXJPebxOhPkxnjUzLGKKw7pDNUU6VZj3WhTMQoUc+v6iKJ3DvdKDnOkBgXFNyQW37vOIL4iAAkammUgnqWtc84weM5MmJwL5MlZftNQEdYuOEIKql2ozeJfWBhiqk71L3pYdKRNE5RzEK01bS0Rfgmth14dYpfvD2f70grD4QMnMUl2AL1d0nXRj5QNMUuprZ6DlWADjCFGgO3eP00i0S0b07CyCoujwdvnCjnFYxX8w8PvCi9yrMIcQ5gh6pfXmDpFM5YPaAymtB1rQaXMLDcPOchiCw8+YguRwo/FoPTdLeMdzcYvZjjib4ApWPYl+W99PlFeIxqSoKScv8AENOuVhRtKxbjeFFKgQhRzbG1vuPOBpXCioqpURtF4/xFLFuETeLqDswBADNTdmNw+7mC8N2h2U5E/m+LKeYSet3PdSI4fhgUz08PXdG1gZIytmcOXHU67xEpxSpHRiwJPcDncOBSFBYUaFqVFdrNBaMMMpZ86qGnqkFJwYQBWvdbui2XNB0Y71obWtcenjJzZ3KJdLw/ZCQXYWDXILvXfQ11g2RwoKSQqmwNKeLetNBpZc1ADvUC/g3g0EqKmqe+n2jG2VRfJQJdEgqAZnURqQAOfyiwTSp6AEjm/wAtmjOmgk6E6OfTQN7tf5i3N9NoAobEzvdYiVNFkLRmP8pVXyePSZb2jzHGALQQTehP69Y73gPEzNkS10cpGbkoABT97xrdoxyKjQx84DDzOUtXyjxxHEJiGCJikp7JIejhSiKbOXbXV49X9pOIiXgp8xQcCWSWAe7fWPGZGMCsqg/Lej9Y7emV2c06rc1lqWpQlpzfvMuYHL2lZizEC1R4V0iHEJpVNyggJWQ5LV7SmLkOm4BZnarxUZZKgGIKmy0LsbEAV8Io4xjgiYF1SwBD1L9pQobbNHTTMFFWe18PA9xKALtLlN0CEw848+pivATB7iXS0qW3+wfaMr2o4x7vCTD+YoyJ3dbIHeAX7o8t80dUTk+HEzp655F1qKe808gkR1Od+Yf15DzjmPZud2MrgEHyYMzRvqmtXk3gPXjES3ZvVBEzDVvfT168YsSptevKLJUoZEKVOlS85UEhZLnLlzEAJNsw8RFx4QZqApEyUUqDgpK2UDscloO3KrSMnkinTYGn4iXLMOmtRtFiiSoFu7V+WvfrBcvgcwBs0sCjVVer/lpEMThFSQkulTkgMf4QHBpsoGE4SS3Qa4t7GNxKShaACkuSGIy00ylrt5uXtGBxDhKkKIRVr3odB0jqZ0w50lIqVAjZxVmH8vjrElyUKSCpmTUkMLd92beIobSezODe2dWUB30cjvt94HXxdIICO0/Wwva3XpGnxThpzOXCGqNbkgClf1jIyJWQGaleQ23OttoO3Hk5MmKgvD8XOWrgHTNT9dD3RWucFADbYHeIowEsGpJZqP8APelIvGJAJA0Gm36Rk0v5TlewOs1ufXdCh1Y1j8MKJpl6n7JJwSbuwI0329fWhstGUCri4u7eVIFwSCxdr3rUOaHmLdwg3OE3bYO9yzNz6w296OhZq8DT1IIqRszN4HuEDzMJS+ajCoYaDXk8WzMG5ornyY7NTnFqeHgB1LomtARu4O9flBqL717mUuUkEdlQUbioq7WPcehiMoqCrFhezt/7Aco104Ry4KQBq5FSC1Nu4WhLwi0h0Skk6pKmBpp+pi1kRPd8kMDPChUWdikhuhHn3wbJxCASwY9zv4u0B4fArBcoycklLvq9atvz5QXJwYFw53OQ99QdY0TT8nTjyryVe+KiTmG7Gnd63ixOIcUBPQH7Rs4XhCyHExABsAuUT/4p+0FjCkAuoF/8tOjGG00bLImcwqXMPwy1v0IeH/BTSPgP+op+8dEcMBdUNkETqouzmZvCZrGw5OY0+BYfESkaGp1ahLt8J1JjRMhLVPgI2sFhQlIpDTbJk0YXtMmfNwU+XlAzoAfNQdpJ0S5tHG+z/szMlqr7tamGXMVgIN8wYBz1j1Pich5KhZx9RHPcPw37xP8AXTdo6ceSUdkYSgpIxV8Ime8Dy5Rmfxe8mCtWLZWpGP7T+zs2Yhvdozu+f3pPZZXZYpAAr5R6GqSffClKV7opxvDwqaMxAs2sbd6RjHFFMsTxKamUhIkq7KUi6GoAP4njk/aX387KMhACnJpcBgwB5mPSRJDQHj8IMp18Y5G3dnTGkeXSgtBDpI3BBD9fWsbeCxaABmzZqs6t316bx0knBk/l8ohxLgyUBJXLBCgalIuNHHWIc6VlSklyafCeDDF4WWUqICDOOUJBKiVIt2wzNuxeOowSTKw6ZXaCkJbM0sOxvlKyA9aExzfCOIysNhpVVgKM3KEOfzJeucb899IKPttJqCqc7Vpo7/xnp0jrhmhpSv0eXODlJtI2/wARMNio/wCmUb1FplWdqXynrGH7VTGyPcqU5Zm7Ml7GkMj26w5PxzBXVJgP2gxyVokqClKSr3hCiK0KE1cVqnb5RWScXF0y8WOUZq0zKKgspINtju7AQ2IdgQMwBqDd2OlXqwrTwgf3nbZJdTOCafRjT5ROfiABlVcvfkHJob09NHEzsuhsWsKSSoEHKGZnA1cVGZ/AV1pxvEJas3vGTLlguWIdWgFHttHVT+JyQHUQ5YGos7hBe45RxntBjTNV2SBLSQaGlWJYD1fnFQTboWRXHYTpz5SWd/8AdYecIIAZzUkNszE1Lcv6xiYgFSs4Uwelq6uPl3wXMxhKkhmDhTuaV/lq8PtVwcEoOjfmYcqLk7baBvpCjmpvGVJLHTm/nCjP7PkFXwdoMMnqe6Lxg0HR669PXfHI4Xja8zEXGj66DbvjSPEZgUACytHDuKsRuzV68o53gyI3jBs6RAy7MdPOLCAGYh38q+f3jnBiFqPaLdA/eC9ekGk9kC4LBq+tbxPYlZfbQapKZZdk8+b/AD3rEV4omyD0t3xQmcWACA2hI076P13jTwPCZ02qUMDXMrsp7ifi7njSOD4sfbiuTO9ypRcpCTRmzHx+3WCcPw0rcAZmuAHbrt1pHRYXgKUfG6zsKJ8i58rWjQRI2Qw2Ap5R0qDSo0T9HMSuBJBcpHRkn6NGhhuGhNh3tWNxRSkOoEDwgWdjAfhcdTCcfbNIv0Ufhwm4Hen9YjMHT/aBEkh6tEvcubRP5F/mV4fCgmqTG7h5AatIDkYHL8SmOzQYubo/lFpUQ3fBVjv7tbGjfWMjCSUuC1W3O0auM/u1V0+sZ8hRBFrD5Q0wrYmpPbBaC5QrU+cVIn1LkdImJ3auPKLsmjSl9TGV7ZTFIlS1IJBdr7ua8qRpy5sZPtvNaTLG6h/7QlwyGt0jkf7WnCyz5ci1fqIrn8XnzBlXOUUO4A935EpAFtNzFQmK0NfPa8N+JOzjUE+ZekS7NXGzVx04nCYYs3axDVt2pYHwuH5F4CJUwqCBob9Ll4Pxa3weGcMCueLChzS2FWIt13tAqcOFB0qqaW+2jg1c30vHPmgr/T6HNVLb5+pQsVr8NrEG13ZjRo0uLJV+FwbA0RNdiKPON6gaQFJldpg7puVFISe7fS0dDxKV+5w4y/4T9khqrUTYMe6Fj1KLr97lQm9rOZRiVAkvmpflyB6XMAY1WZT5me+4pT63EdVJ4ahVBRtDfmSbm8BTuApUalgPnXZtzTnGfd33NZxckchiVZATkCbklJBZ+b67U0G8Z89apiyAlktbTSpq7i3eeUdTjfZtBOYKc3tS/NVPCkZkz2emZ2SlDCucqavcflvq0dEM0TCnFmJIm0UcwBCspcWIJdv6xTKlkgkgAH4TsOb66mN2ZwdYlqCkJyk/CnXd3FHjPXwtRc5FsOWxYAM1WB0+carLF2J78IzEJBAdBsBrVgz1Ot++FGh7wCnZDUYgv384Uad1/uydEfYRKkICrvTalgLHk1YOloGjCtWD15lu+NnD+xWJzMZSkuLrUAB846Thn7PEJYzllZvlQ6R4/Ee7LD0NmzmkcXhMGVqCUpJU9EpCj3sBf1pG5g/Y+cfiSEOa1c7aWPox6BhOGoljLLQlA2SAH6798XjDxXaRn3PRzmC4AJdUISVfxrGY91GT3CClcPnqNZg8D9o2zLAiBENxQlJmN/ZEzWeR0LfSJjAkf4qz/rP3jQVIBLkE+P3hxh07N4/eJ0ovUwT8Cg3rzNfvExw6X/CII9ynn5wxkbPCpDsoVw9A0b11iUtKJTlq84coO48v1jJxkzMW02iG0i0rDDiveF8rD5xaHgCTOAH6wSMUIi7Na9Fs+W6SHvAqZDamnL9ItOJEIzYQECgCrxGYtJpmAifv4cToLHQSFdIwfbKYM0pOuUmn+YjR9o1xiOcY3tHKzLRvk60zF/nDvYmtzmMwN6t1MVlJJ0FL2Afq0GLl8hyv9oCmTADdPh6esClZdGnxEj8Fhde1P5fmliMpJ2V9RGtjlH8HhrgZp7sH/NL02jLB7TuRs3Z7wNPHvi5kwW3939SLqd8yjew1brSwo23WN7i2JUBhRY/hUGweq5liavagMYALFxfcGzHrSvQxse0CWOGykgpwkhiCxspXyq2sJbJ0TKP3kXypmZLlLL0LgPapHu38x1iscVY5SiY38RUnfQO5Mc6rH5e1LUUsTR0VBY2CuW1I05HHFzQpCVkr0QUpAUKVHZvWxvfpDxRyeNyXcTRnceQhk+5mrBaolr+16/rFUziAv2gKUIX9UsO/6wBK4utBCJpAd6MXA0JBanPnrBMjiCymiswNQpNARoefURyTxOK3Rm8ji9wXETlLbKUj+EqBUO8iib622irFEpKmSDsXIFg9AdLPypBszFKZia3qa1+sATCSRl1NBbR68u6M0/Rk83pAySW+BHf7wl9XOapeGg4YZRugA7P+sKL7iI7j/aR6thpBgkSucQkILRf7rpHtWhUyGWJNExJ5xMSjBaHRR7uEZcEiV0h/dGC0PcCUiKynkYOMk7GIKk7pV3AnxMSykZ6l7B4HnY0CjOTvbxg3F4GYqwIG31LRlzeDzdUqP+l/rGUrXBpGvIPisUVnlpWBW5mL18Nmj/DX/sV9IqOHWP8ADV/tP2jmdvk6FRQuWSRQ+cMpBG8TWhWoI7j9REgkmlIkqyCH6xNUwi/nBE1KUgBw+sCmZ/NA9ikxZodE06wyVUv5xcB2epgQyyQHvBeP9mziEIUhSUlIILva+nPrrD4WVQOKx0XDUfuu8xvBHPORw3/RE64UhQf+I6b9kHwgKd7HzxolXRTfMCPTTgxlIoOga8VScAkAuCev0YxTxkdxnm872fn+6Qn3aRkKyHUK5inaxp6eKE+yM9VpSjzC0Ed3aB9bR6gvCpAJHzP1MTw/wxOj2NZGjyib7IYkA/uZh8D30Pk0F8e4LiVqQBImKCZMtLhNQUgOHDavTfaPS56XFCQeRI9CBpOLFiXPO8VSoWtt2zyYezeJSqsiYdnlr7u0A+kZGO9nMRRpc+hBbJNJCnNai+xfwj2nE8Q0A8TGUrjS0ryks9R0jLuxizTVJnnmGlzZiUy8RImBZYpWULCZg2U4GRdKgt0s+PNQvBkuXQ9ZZDMzANsTRiN9Y9emcWmbnxjnfaHgIxIzAV1Ao/Tny8GN2s0XL1/szcK3OVlcSeXmQkrFHFAQ4BbtFmAUDfWIY1c53SEqGodmpRnpf6c4B4pgjL7UgEKTcMzlg4L3JYCu1qxbwj2gStkECXM1DM+pA1BrY+cZz6e1qxrf0YSx3uSUrEk0lk940pvCjXE1RqFU517rwo425Lx9SVCHs9UCosSIYJiQMeyWWJiYUIiBDwDLAYkIrB5RIDkIAJtDgRW3LwiQ9XhDLBDERBhz8T94kIYiQh3iLQ8AxyTCd4ZucMevlAA+QG4ERVhkG6U+A+0OVdIVX0aACo8Plm8tB/0p+0RPDJX/AGkf7R9oIhoVBZR+Al/wJ8B9ItlICQyQwiYhKLQUAwXDZokWiJ9UMACLxWEl9Gi1xvEc0KgIGXA8/Ck2AI5k3gor5iHzQqQ7BUYBLVDHq8U4rg0tYAKQWty74PeGJhaV6C2ZsvAUYpZt2PygPFYPLYE9I3CYrVLBhSxqQKVHn/HuCe8dSBlmavZfIuKHn47x5zxnggfPlKZgcEAa1opz584+gZmCSb/SMPjPsiicCQwW1CQCDyVS3PSHBSWzJb8o8AHtBi5fYIJy0qhz3k3hR3OK9mZyFqSqQtwdELUO4poQ20NHZ/E9f5DVD0j19K4sCzAyDFiTHNYi9CzyiYaKAqLUqgGWhUSCoqESBgAuEOTFTw7wwJxKK3h0mAZY8PEAYiVvaAC0qiMQhw8ADw8RhxCAlCiMIQASIiKxSIqXD5oLCiUMRCeGEyABik6RFaTEzMiCpo2gAHnzFizGA8RMmkUZPMN9Y0FTHiASCYhq/I7op4YVFLLIURc68n7oMKBsIBnScqgUgB6P69VgxJpeLRLHVJTsIiqWPRP3h4QMMRUZVbqHfSIqlblXj+kWPECu8AEBKP8AEfL7Qof3nP14woVoW4NrFssUhQoZZMRKXeHhQmCJxIfeFChgh0RNX3hQoXgfkSfXlDQoUAPgsVbwiMKFDETaGl29bwoUIZM3hhChQ2IURmQoUIZUo+vCLAKQoUCB8CMMfrChQAQV9IjMhoUIZSbxFUNChCYph7PhFuELprvDwoteRMm8QNj0h4UIPJFNjFariFCikSVqUXNYUKFElI//2Q=="/>
          <p:cNvSpPr>
            <a:spLocks noChangeAspect="1" noChangeArrowheads="1"/>
          </p:cNvSpPr>
          <p:nvPr/>
        </p:nvSpPr>
        <p:spPr bwMode="auto">
          <a:xfrm>
            <a:off x="307975" y="-1638300"/>
            <a:ext cx="499110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10" name="AutoShape 6" descr="data:image/jpeg;base64,/9j/4AAQSkZJRgABAQAAAQABAAD/2wCEAAkGBhQSEBUUExMWFRUWGBkaFhcYGRgcHRgXGhoYGRoXGh0YGyYeGholGhccHy8gIycpLCwsFyAxNTAqNSYrLCkBCQoKDgwOGg8PGiwkHyQvLCwsLCwsLCwsKSksKSwpLCwsLCwsLCwsLCwsLCwsLCwsLCwsKSwsLCwsLCwsLCwsLP/AABEIAMIBAwMBIgACEQEDEQH/xAAcAAABBQEBAQAAAAAAAAAAAAAEAAECAwUGBwj/xABEEAABAgQEAwUGAwUHBAIDAAABAhEAAyExBBJBUQVhcSKBkaHwBhMyscHRFELhByNSYvEVM0NygpKTFlOiwoPSFyRE/8QAGQEAAwEBAQAAAAAAAAAAAAAAAAECAwQF/8QALhEAAgIBAwQBAQYHAAAAAAAAAAECEQMSITEEE0FRYbEUIjJxkfAjQlKBocHx/9oADAMBAAIRAxEAPwD3CFChQAKFChQAKFChQAKFChQAKFChQAKFChQAKFChQAKFChQAKFDFQF6QBO4/ISWM1L8i/q8JtLkTaXJoQo57Fe20hNiT3H6xi4j9poFEoS/NR+Q7tYzeaC8mTzQR3cVKxSQSHqI8yxntpiZg/vAn/KG87xlTuJzVF1TVvqcxEYvq4LwZy6j+lHsomDeM/H+0MiT/AHkwA7XPgI8uw3EFzVEKnFRAcArAtf4lAC8A8dx0tBUg1UMwLEKem4cHrD+0XxEl55NWj0PG/tDkgESwpZajCj/pGbN/aDNV/dyQKD4jyEefS+NAIAV2aA1Dnq5G4h04t2qbfP8ApHPPqcqdVRg8knyzrv8ArrFh3yAUYMNba8ngWf7d4o6poX+G1G3jmV4wk0f1/WBJmIJPxeucZ9/L7Ie//Tsh+0DFMBmRTXJe9TX5QLP9tJ6lk+/ykjKcqQGHmRe4L22EcmFk6h9ogqYdn8Yrv5H5JSZrY3HzF0OIURmzDtHsqYBxQEGl3u9al8deCUM6hMJUqpJu5qS4JJJrE617LdTDAgCuv83yhrNP2Omjn53Ap+YtlbTtfpCjeEwejCjVdTM17jPpaFChR3HpChQoUAChQoUAChQoUAChRGZNCQ5IA5mMnFe1mHR/iZjsmv6RMpKPLJckuWbEKOJ4j+0hKaS0OdHr5CMTF+2OJmhs2RJ/hYdz3NPnGEupgjJ54rg9Kn4+WgOuYlPVQEZmI9r8MkH95m5JBP6R5gubWqhzNye/rDpNbGOaXWvwjPvSZ2uM/aEMp93LY6FRoO4XMZEz28xBoCB0SPX9YwSsPu8L8QNAB0+scsuqyS8kuUn5DsTxeZMHbUpXIn0IGmTuUDKnEB7dftFCpzpfMBy9axjqctyKCVzd2gBcyWkuwe0VqnE37nBaIiXmsM3QeP18YpMWmy1WI2KevOBZ81TUUKPVqFnqH+0SOCUc2mUVcgbBvW3SMrFcPUpyhVWOrObivq0bw0t0xOFcnT4DBoVLBUlKiXD5QbHmIzePBEsoSEAZgr4QBQFO3WDl8UQKAAJ7wWH+VrCAuKLVNlgJANQRSzc9aR6E5w0adQbNUY65Tjskjkas2gPdFSJixqT4d8HycCp2JFfT+QhpstSRmYOK+tP6RxrJ4IorUpb2yv1vuO/5w7UJLfWIycWVBynp9uVIu94w+H1vEPYXkpzjfrSKZswAFi0WrnBrDw5RD3weoHe3jFJ14CjNElZJGetXdx3UfeKpWCmXa+u3SNVeMU70betorTj1asPoe6NVldbI0UkgD3atvP8AWHjUTNJG/OFC7r9CuPo+mIUIGHj0j0hQoYmMPH+2mGlFs+dWyA/naE2krYpTUeWbsVzMSlN1AdTHnnFfbqYvMlLoTy+JuZbeMI48rLkE81EnnrQRyz6qMeNzB5/R6FxT21kyyUo/eKG1vGOexvt9OUf3YCR0c+Mc1NvQMKX3i2VhSo0amn6RyT6qUnSf6GblOQRP4lMmfGVKPUkDrpaKF3Y+Vvt/SK50uaEfC7MSHAp0EVDAzSxoAXYEseTco5fvSe4V8ElSGY50tqBtvoDXaIe5BSS5Uxp59wpFM5SkOCnYVcfENHYG5bUZTaGm4dRQKgAfC4JcblxlFw5jXSwULKhjQ9KAbf0LD7GITMWpyAkksSO0LNRhuaxXjcLMSScxASaZe0WIJfn8V9risSw3DU5VTlOtKmLgOQWJp2TbLux2iu2ki1jBv7RYsUnzp3Havq12M4moJZJcmtHKela2cu1YLnYVK5eZSWCkkFwCHJIIbs5S7Fnpl8cpfu5amSXUGSCczjLahoaCxezc4NCNVBEDi1N21Wr2WsGZ6FjbTaIfijlNXoSBvppYUh8ViHcoBU4YknUjbavmegrkzylmJDM7B3ZwQRVy1e/mYpY0ToRaM7dpk9fpT5bQdwzEqylGcBXKrh2LsLCp79rZWK40la+2kr+EBn+Ktbk1AKiQNTygPEYtNTkUMoJTRsySCNTSgo4D6CKjjfojTudTPSJstmLgOMqQkKdi5sFsQ4KbuN3jJSbXCXOYsdHo/Jjal+bDo4woglSUjIlQfMkqJsbVAYs1bGtWgcccKksnMklT0oLJS4BBNWqH2vFdt21Q3jsNkluyVAkWZrc4NXxBCaPVraNt5QDh8Klu0aUDDez1q9fOJK4aFLCMx7L1cEOQSzgX7Jo58HjNQW7kZtadiuZxOZnypDu9QCd2r0A8RBGGM1Sc1GY97Ej6PBo4YpHwzjlN00DBqgOK1bq0VYcTlVISb5e1tWr2Deqxm3HxROmgUOlWgH836CGm4ggCxfZ/PaDMfhXSezm1FRSgvuIyxg51CnLlBZi4AbQu5L8np4RUUpeSKoiMf2SSir7XDl+9/rDoxAVdIty5/rGhIxKAMpEsly6epAprfzMNNVLNAksbUDVY0tvy+0t14HSAEhBsL+miCpCSM3olqfP5wcMRLU6UpYh3BAtVyd9hyEVZkg/CKVNSz6Cv6axSdBpRkz8dlUU5bbv6aFGyrDSlVOb1SFHQssK4DQj6CxnEUSk5lqAHz6Rg4z24Rl/cpKjWpt83rHIYqbQlRdgPiN+e4r5xgK4q5IsANwRcUcWuLxpLqZNfdRtKTXk6TiXGZ87452UH8gJFwLtGajBGjVGp0Y63pX5xnYt1TKKLNUCvO798TlYgpTVSlKsA4uATHBLLr3fkitzSXiSHACUVqwB5bRStDqqo6vRu6uv2gafMWHZJ3rrqW3NSe6BMStRck5dW18tf1jOre4Nm1K90FHtOw3oNqjWljDnjQSnMlmANtgWq2p7zSOWmoDBptWPjdudj4wTgUJCe0pbgAECxPW5A+mka6ClI30Y1SknMpTqNgHpzF0hmDX5QBO4g6gmXmFXANyhncCliwswrziibjviAFSTUgKs4BD2LEeAvpfLxEticxo7ZnLHdyHFaOK+UUnp25L2kHYKcuoWCpmzPmoXDUuSCCe/uiKpSFFYCyKElLDKC6iRalW9GKE4lQSFk0Bv/ABJ7NaciOVCYw+Je0HuZpcnOQAog3RRqWDtRrdXbWEW9jSrZqY7HrQ4UUEixU4LNUsKMCDQVctcERRPxCils2UrrlGvwhQpR2cA0qGq8aPBODyuI4dE1SpiGKk5UlP5SW+JJoxBb+aC0/swkhQInzw76y9Xf8lqmka6dOxooM5SfjFy1JWigysLEKo9iSCQ9yBXTWJ4mfLVJUpUk5rD+VJGUEBLAmmfS5HTqx+zmUGAnzmFG7BHT4bcuUXf/AI7l6Tlj/Sn784hr4NFA89x+LlOn3YXUpzggBIYM4Cb2eAJs7UC5uzuxt0qY9PP7OJf/AHlHmZSPoRDj9nSGrOf/AOJPL+aLTXoNKPLJeHcZlNUtdyzMogBtCz86WhsXhgk5kpLBJcL7RCqjMCADmAy3LueUenzP2bIb+/P/ABj/AO8VK/Z2kF/xCuXYAruWXW8UpyQlBLg8u4WFGc7KyA5XOxLN1fam8bPCpKCCCCo0KRRyX+JunPSOyxPsemVLKhNcpBNUAOQKfnYaV08YwfZ/hycxW57KqMWBAcCn9KwpTbt1RcYuyHEsOrDge7CyohkJqzqpVqk9q0S4RgcwzLLKcKIU3ZZ2CSHLa9e6Omm4P3lCHOhHxUFvTPGBxDhcxAzZqkB663qevOwO8YSk3HSTkwp/eXJcnDkU01rfSrdXhZQ/aHKgAG1k2tygXDYgZ8qgcxopTqAerZen66QQjDKJUTQE7qDW0OlbRyTTizgaadFxn1NKaU5t8vnAsziCxRLKFKOKdX8e6LZSkiwUu5oR61iacD2vhYE6gW3Ie/3MQmPkF/EkksmrVU3OznTWJKwAJBSgoUR+UsKEgBnb+kGKwooSRR20boxpAiZawqpezOQfr6aNYzZLikZ54aQkupi5YByXYEOAwDu3zhf2Uk/nqaXodO8/aDZiu09fLwp36wDNDOCN7OKEvp1ilIhqiscHR+aex29HaFFapiH/AEMKNL/MVs0ZiJqJhJVnQfhF6AN43+kDIkM9SHJcA3cG56xQ6yWCszC4BI30D0J6Uh0Y1wcy08i9/H9OsTolW+5T5CDiBLBKnq1BqzerxEcSSWZLk2FzAi8ZSqXFGUXFdqUI6N1iacXKQnMMhU9A5ApZjUk61Y9Y07fwRYeVTFsSrKzDmD/qt52ikzZaAyipelG+9mjBx3GjUKAVqCw3qyn84knFLmZlEoVQ0ZJUG6se+NF07S34NNLe5vYTi0g0CGr2SW+pvzdoKRxcMRlylglmFTd9gAR1L9Y41RIALkVDN5c41F4g5FAsFBJFr01589t4UsC8G0cMnwac/FEgUbpqCL0gdfEgJawQQfh16g05+DaxLC4VagHJYVbTnVR+rwTJ4UEhVQXqL10Y90OOOMeTuh06S3G4fOK1Esf5lVdiCCkA7gPy6ijcc4TLCCRLOahzG+563jUwcggaMTd96HQ167Q+M4XmQoFzSpD63ubQKSTtG6glwG/syxLJnytlJWByWMp80DxjvktSseX+x6TIxoQfzoUK30WB4oP+6PRpZdnPyjWT3sykgictCUqWpTJSCSomwAck0tGfK9qsG1MXI/5EfeLeJSQcPNG8pe2qSNo8fwasRL/DqSpfuUt2EzCAoJmrVMGV9B8RZgCCbxeOGszk6Vnr49psIf8A+rD/APKgfMw//UeFYf8A7WH/AOWXT/yjyHGYuYJ0iY9JSU5khQAJK1KWlibFBSDyvEuKcTmJxEsIKkykZApALJUyyVAixBSWN417HyRrR7QmcCAoEEGoILgg1BBsQRrCmIe8AcMSPwsmn+FKpp8CbRcttmjmezNEc97fYkS5AQFF5hY/5Eh1CnUA8iYy+A4cCQaEqU6i/Is3k/jAPttjDMxaUD8gQn/UolRvq2Xwjew0vIkJFgGrBP8AAi4qiSV5UgtmoxbzaCEhK0AKGYNyvdjvFctYCthXMdia+JV84nOlPUFjTvc2Py9VwosweLcPYiZlbKzUFAzveqj+ukZn9rl1JGRAooqW4a3JySW+vPtPdaA5S4r5Btj4Rin2bSpM2rKKqKIBYBIYB6ZXJPebxOhPkxnjUzLGKKw7pDNUU6VZj3WhTMQoUc+v6iKJ3DvdKDnOkBgXFNyQW37vOIL4iAAkammUgnqWtc84weM5MmJwL5MlZftNQEdYuOEIKql2ozeJfWBhiqk71L3pYdKRNE5RzEK01bS0Rfgmth14dYpfvD2f70grD4QMnMUl2AL1d0nXRj5QNMUuprZ6DlWADjCFGgO3eP00i0S0b07CyCoujwdvnCjnFYxX8w8PvCi9yrMIcQ5gh6pfXmDpFM5YPaAymtB1rQaXMLDcPOchiCw8+YguRwo/FoPTdLeMdzcYvZjjib4ApWPYl+W99PlFeIxqSoKScv8AENOuVhRtKxbjeFFKgQhRzbG1vuPOBpXCioqpURtF4/xFLFuETeLqDswBADNTdmNw+7mC8N2h2U5E/m+LKeYSet3PdSI4fhgUz08PXdG1gZIytmcOXHU67xEpxSpHRiwJPcDncOBSFBYUaFqVFdrNBaMMMpZ86qGnqkFJwYQBWvdbui2XNB0Y71obWtcenjJzZ3KJdLw/ZCQXYWDXILvXfQ11g2RwoKSQqmwNKeLetNBpZc1ADvUC/g3g0EqKmqe+n2jG2VRfJQJdEgqAZnURqQAOfyiwTSp6AEjm/wAtmjOmgk6E6OfTQN7tf5i3N9NoAobEzvdYiVNFkLRmP8pVXyePSZb2jzHGALQQTehP69Y73gPEzNkS10cpGbkoABT97xrdoxyKjQx84DDzOUtXyjxxHEJiGCJikp7JIejhSiKbOXbXV49X9pOIiXgp8xQcCWSWAe7fWPGZGMCsqg/Lej9Y7emV2c06rc1lqWpQlpzfvMuYHL2lZizEC1R4V0iHEJpVNyggJWQ5LV7SmLkOm4BZnarxUZZKgGIKmy0LsbEAV8Io4xjgiYF1SwBD1L9pQobbNHTTMFFWe18PA9xKALtLlN0CEw848+pivATB7iXS0qW3+wfaMr2o4x7vCTD+YoyJ3dbIHeAX7o8t80dUTk+HEzp655F1qKe808gkR1Od+Yf15DzjmPZud2MrgEHyYMzRvqmtXk3gPXjES3ZvVBEzDVvfT168YsSptevKLJUoZEKVOlS85UEhZLnLlzEAJNsw8RFx4QZqApEyUUqDgpK2UDscloO3KrSMnkinTYGn4iXLMOmtRtFiiSoFu7V+WvfrBcvgcwBs0sCjVVer/lpEMThFSQkulTkgMf4QHBpsoGE4SS3Qa4t7GNxKShaACkuSGIy00ylrt5uXtGBxDhKkKIRVr3odB0jqZ0w50lIqVAjZxVmH8vjrElyUKSCpmTUkMLd92beIobSezODe2dWUB30cjvt94HXxdIICO0/Wwva3XpGnxThpzOXCGqNbkgClf1jIyJWQGaleQ23OttoO3Hk5MmKgvD8XOWrgHTNT9dD3RWucFADbYHeIowEsGpJZqP8APelIvGJAJA0Gm36Rk0v5TlewOs1ufXdCh1Y1j8MKJpl6n7JJwSbuwI0329fWhstGUCri4u7eVIFwSCxdr3rUOaHmLdwg3OE3bYO9yzNz6w296OhZq8DT1IIqRszN4HuEDzMJS+ajCoYaDXk8WzMG5ornyY7NTnFqeHgB1LomtARu4O9flBqL717mUuUkEdlQUbioq7WPcehiMoqCrFhezt/7Aco104Ry4KQBq5FSC1Nu4WhLwi0h0Skk6pKmBpp+pi1kRPd8kMDPChUWdikhuhHn3wbJxCASwY9zv4u0B4fArBcoycklLvq9atvz5QXJwYFw53OQ99QdY0TT8nTjyryVe+KiTmG7Gnd63ixOIcUBPQH7Rs4XhCyHExABsAuUT/4p+0FjCkAuoF/8tOjGG00bLImcwqXMPwy1v0IeH/BTSPgP+op+8dEcMBdUNkETqouzmZvCZrGw5OY0+BYfESkaGp1ahLt8J1JjRMhLVPgI2sFhQlIpDTbJk0YXtMmfNwU+XlAzoAfNQdpJ0S5tHG+z/szMlqr7tamGXMVgIN8wYBz1j1Pich5KhZx9RHPcPw37xP8AXTdo6ceSUdkYSgpIxV8Ime8Dy5Rmfxe8mCtWLZWpGP7T+zs2Yhvdozu+f3pPZZXZYpAAr5R6GqSffClKV7opxvDwqaMxAs2sbd6RjHFFMsTxKamUhIkq7KUi6GoAP4njk/aX387KMhACnJpcBgwB5mPSRJDQHj8IMp18Y5G3dnTGkeXSgtBDpI3BBD9fWsbeCxaABmzZqs6t316bx0knBk/l8ohxLgyUBJXLBCgalIuNHHWIc6VlSklyafCeDDF4WWUqICDOOUJBKiVIt2wzNuxeOowSTKw6ZXaCkJbM0sOxvlKyA9aExzfCOIysNhpVVgKM3KEOfzJeucb899IKPttJqCqc7Vpo7/xnp0jrhmhpSv0eXODlJtI2/wARMNio/wCmUb1FplWdqXynrGH7VTGyPcqU5Zm7Ml7GkMj26w5PxzBXVJgP2gxyVokqClKSr3hCiK0KE1cVqnb5RWScXF0y8WOUZq0zKKgspINtju7AQ2IdgQMwBqDd2OlXqwrTwgf3nbZJdTOCafRjT5ROfiABlVcvfkHJob09NHEzsuhsWsKSSoEHKGZnA1cVGZ/AV1pxvEJas3vGTLlguWIdWgFHttHVT+JyQHUQ5YGos7hBe45RxntBjTNV2SBLSQaGlWJYD1fnFQTboWRXHYTpz5SWd/8AdYecIIAZzUkNszE1Lcv6xiYgFSs4Uwelq6uPl3wXMxhKkhmDhTuaV/lq8PtVwcEoOjfmYcqLk7baBvpCjmpvGVJLHTm/nCjP7PkFXwdoMMnqe6Lxg0HR669PXfHI4Xja8zEXGj66DbvjSPEZgUACytHDuKsRuzV68o53gyI3jBs6RAy7MdPOLCAGYh38q+f3jnBiFqPaLdA/eC9ekGk9kC4LBq+tbxPYlZfbQapKZZdk8+b/AD3rEV4omyD0t3xQmcWACA2hI076P13jTwPCZ02qUMDXMrsp7ifi7njSOD4sfbiuTO9ypRcpCTRmzHx+3WCcPw0rcAZmuAHbrt1pHRYXgKUfG6zsKJ8i58rWjQRI2Qw2Ap5R0qDSo0T9HMSuBJBcpHRkn6NGhhuGhNh3tWNxRSkOoEDwgWdjAfhcdTCcfbNIv0Ufhwm4Hen9YjMHT/aBEkh6tEvcubRP5F/mV4fCgmqTG7h5AatIDkYHL8SmOzQYubo/lFpUQ3fBVjv7tbGjfWMjCSUuC1W3O0auM/u1V0+sZ8hRBFrD5Q0wrYmpPbBaC5QrU+cVIn1LkdImJ3auPKLsmjSl9TGV7ZTFIlS1IJBdr7ua8qRpy5sZPtvNaTLG6h/7QlwyGt0jkf7WnCyz5ci1fqIrn8XnzBlXOUUO4A935EpAFtNzFQmK0NfPa8N+JOzjUE+ZekS7NXGzVx04nCYYs3axDVt2pYHwuH5F4CJUwqCBob9Ll4Pxa3weGcMCueLChzS2FWIt13tAqcOFB0qqaW+2jg1c30vHPmgr/T6HNVLb5+pQsVr8NrEG13ZjRo0uLJV+FwbA0RNdiKPON6gaQFJldpg7puVFISe7fS0dDxKV+5w4y/4T9khqrUTYMe6Fj1KLr97lQm9rOZRiVAkvmpflyB6XMAY1WZT5me+4pT63EdVJ4ahVBRtDfmSbm8BTuApUalgPnXZtzTnGfd33NZxckchiVZATkCbklJBZ+b67U0G8Z89apiyAlktbTSpq7i3eeUdTjfZtBOYKc3tS/NVPCkZkz2emZ2SlDCucqavcflvq0dEM0TCnFmJIm0UcwBCspcWIJdv6xTKlkgkgAH4TsOb66mN2ZwdYlqCkJyk/CnXd3FHjPXwtRc5FsOWxYAM1WB0+carLF2J78IzEJBAdBsBrVgz1Ot++FGh7wCnZDUYgv384Uad1/uydEfYRKkICrvTalgLHk1YOloGjCtWD15lu+NnD+xWJzMZSkuLrUAB846Thn7PEJYzllZvlQ6R4/Ee7LD0NmzmkcXhMGVqCUpJU9EpCj3sBf1pG5g/Y+cfiSEOa1c7aWPox6BhOGoljLLQlA2SAH6798XjDxXaRn3PRzmC4AJdUISVfxrGY91GT3CClcPnqNZg8D9o2zLAiBENxQlJmN/ZEzWeR0LfSJjAkf4qz/rP3jQVIBLkE+P3hxh07N4/eJ0ovUwT8Cg3rzNfvExw6X/CII9ynn5wxkbPCpDsoVw9A0b11iUtKJTlq84coO48v1jJxkzMW02iG0i0rDDiveF8rD5xaHgCTOAH6wSMUIi7Na9Fs+W6SHvAqZDamnL9ItOJEIzYQECgCrxGYtJpmAifv4cToLHQSFdIwfbKYM0pOuUmn+YjR9o1xiOcY3tHKzLRvk60zF/nDvYmtzmMwN6t1MVlJJ0FL2Afq0GLl8hyv9oCmTADdPh6esClZdGnxEj8Fhde1P5fmliMpJ2V9RGtjlH8HhrgZp7sH/NL02jLB7TuRs3Z7wNPHvi5kwW3939SLqd8yjew1brSwo23WN7i2JUBhRY/hUGweq5liavagMYALFxfcGzHrSvQxse0CWOGykgpwkhiCxspXyq2sJbJ0TKP3kXypmZLlLL0LgPapHu38x1iscVY5SiY38RUnfQO5Mc6rH5e1LUUsTR0VBY2CuW1I05HHFzQpCVkr0QUpAUKVHZvWxvfpDxRyeNyXcTRnceQhk+5mrBaolr+16/rFUziAv2gKUIX9UsO/6wBK4utBCJpAd6MXA0JBanPnrBMjiCymiswNQpNARoefURyTxOK3Rm8ji9wXETlLbKUj+EqBUO8iib622irFEpKmSDsXIFg9AdLPypBszFKZia3qa1+sATCSRl1NBbR68u6M0/Rk83pAySW+BHf7wl9XOapeGg4YZRugA7P+sKL7iI7j/aR6thpBgkSucQkILRf7rpHtWhUyGWJNExJ5xMSjBaHRR7uEZcEiV0h/dGC0PcCUiKynkYOMk7GIKk7pV3AnxMSykZ6l7B4HnY0CjOTvbxg3F4GYqwIG31LRlzeDzdUqP+l/rGUrXBpGvIPisUVnlpWBW5mL18Nmj/DX/sV9IqOHWP8ADV/tP2jmdvk6FRQuWSRQ+cMpBG8TWhWoI7j9REgkmlIkqyCH6xNUwi/nBE1KUgBw+sCmZ/NA9ikxZodE06wyVUv5xcB2epgQyyQHvBeP9mziEIUhSUlIILva+nPrrD4WVQOKx0XDUfuu8xvBHPORw3/RE64UhQf+I6b9kHwgKd7HzxolXRTfMCPTTgxlIoOga8VScAkAuCev0YxTxkdxnm872fn+6Qn3aRkKyHUK5inaxp6eKE+yM9VpSjzC0Ed3aB9bR6gvCpAJHzP1MTw/wxOj2NZGjyib7IYkA/uZh8D30Pk0F8e4LiVqQBImKCZMtLhNQUgOHDavTfaPS56XFCQeRI9CBpOLFiXPO8VSoWtt2zyYezeJSqsiYdnlr7u0A+kZGO9nMRRpc+hBbJNJCnNai+xfwj2nE8Q0A8TGUrjS0ryks9R0jLuxizTVJnnmGlzZiUy8RImBZYpWULCZg2U4GRdKgt0s+PNQvBkuXQ9ZZDMzANsTRiN9Y9emcWmbnxjnfaHgIxIzAV1Ao/Tny8GN2s0XL1/szcK3OVlcSeXmQkrFHFAQ4BbtFmAUDfWIY1c53SEqGodmpRnpf6c4B4pgjL7UgEKTcMzlg4L3JYCu1qxbwj2gStkECXM1DM+pA1BrY+cZz6e1qxrf0YSx3uSUrEk0lk940pvCjXE1RqFU517rwo425Lx9SVCHs9UCosSIYJiQMeyWWJiYUIiBDwDLAYkIrB5RIDkIAJtDgRW3LwiQ9XhDLBDERBhz8T94kIYiQh3iLQ8AxyTCd4ZucMevlAA+QG4ERVhkG6U+A+0OVdIVX0aACo8Plm8tB/0p+0RPDJX/AGkf7R9oIhoVBZR+Al/wJ8B9ItlICQyQwiYhKLQUAwXDZokWiJ9UMACLxWEl9Gi1xvEc0KgIGXA8/Ck2AI5k3gor5iHzQqQ7BUYBLVDHq8U4rg0tYAKQWty74PeGJhaV6C2ZsvAUYpZt2PygPFYPLYE9I3CYrVLBhSxqQKVHn/HuCe8dSBlmavZfIuKHn47x5zxnggfPlKZgcEAa1opz584+gZmCSb/SMPjPsiicCQwW1CQCDyVS3PSHBSWzJb8o8AHtBi5fYIJy0qhz3k3hR3OK9mZyFqSqQtwdELUO4poQ20NHZ/E9f5DVD0j19K4sCzAyDFiTHNYi9CzyiYaKAqLUqgGWhUSCoqESBgAuEOTFTw7wwJxKK3h0mAZY8PEAYiVvaAC0qiMQhw8ADw8RhxCAlCiMIQASIiKxSIqXD5oLCiUMRCeGEyABik6RFaTEzMiCpo2gAHnzFizGA8RMmkUZPMN9Y0FTHiASCYhq/I7op4YVFLLIURc68n7oMKBsIBnScqgUgB6P69VgxJpeLRLHVJTsIiqWPRP3h4QMMRUZVbqHfSIqlblXj+kWPECu8AEBKP8AEfL7Qof3nP14woVoW4NrFssUhQoZZMRKXeHhQmCJxIfeFChgh0RNX3hQoXgfkSfXlDQoUAPgsVbwiMKFDETaGl29bwoUIZM3hhChQ2IURmQoUIZUo+vCLAKQoUCB8CMMfrChQAQV9IjMhoUIZSbxFUNChCYph7PhFuELprvDwoteRMm8QNj0h4UIPJFNjFariFCikSVqUXNYUKFElI//2Q=="/>
          <p:cNvSpPr>
            <a:spLocks noChangeAspect="1" noChangeArrowheads="1"/>
          </p:cNvSpPr>
          <p:nvPr/>
        </p:nvSpPr>
        <p:spPr bwMode="auto">
          <a:xfrm>
            <a:off x="460375" y="-1485900"/>
            <a:ext cx="499110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615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6678" y="1628370"/>
            <a:ext cx="2725469" cy="2041471"/>
          </a:xfrm>
          <a:prstGeom prst="rect">
            <a:avLst/>
          </a:prstGeom>
          <a:ln w="9525">
            <a:solidFill>
              <a:schemeClr val="accent6">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11" name="AutoShape 9" descr="data:image/jpeg;base64,/9j/4AAQSkZJRgABAQAAAQABAAD/2wCEAAkGBhQSERUUEhQVFBUWFxcYFBQXFRYWFxgYFRUVFhcVFBgXHCYeGRojGhcXHy8gIycpLCwsFR4xNTAqNSYrLCkBCQoKDgwOFw8PGiwkHSQpKSwsKSwpKSkpKSwsKSksKSksKSwsLCkpKSksLCkpLCksKSksKSkpKSkpLCksLCwpKf/AABEIAMIBAwMBIgACEQEDEQH/xAAcAAABBQEBAQAAAAAAAAAAAAAFAAIDBAYBBwj/xABCEAABAwIEBAMECAUCBAcAAAABAAIRAyEEEjFBBSJRYQZxgRMykbEUQlKhwdHh8AcjYnLxFTNDgpKyFiRTY3PC0v/EABkBAAMBAQEAAAAAAAAAAAAAAAECAwAEBf/EACYRAAICAwABBAMBAAMAAAAAAAABAhEDEiExBBNBUSIyYXEzQqH/2gAMAwEAAhEDEQA/APG0pXJSlWMOSTZSlYw5JNldlYx1dXJSWMdSXJXZWMJS4fDOqODWAucdAP3Yd1Nw3hr67wymJOpJ0aPtOOw+a2uD4WzDsysuT7zzq4/gOyeMNic8ih/pS4dwSnRaC4CpVI5i4AtZMQKYO4+2etgNTYqVbp9aoqVSorpJeDlbcusdUqqu+so6lRV31Vh1EmdVULqygfXVd1ZYdRLb66idUVY1U01ULG1JzWSF1EwSp2lEzJA1dDkwOTg1MIOD12U3KuwiA6SuEpJELGEKhFxY9VDiqQeJgNcNwIzXN3Dc31EaKSUwlK4p+Rk2vAOfTI1TIRF4kRsqlShFxdRljaLRlZEEl0JJB6IEkkkoBJJJLGOrspq6sY7K7K4AuhYIlb4Zw19eoKdMSTqTo0Wlzj0EqHDYZ1RwYwZnOIDR1J0C9I4RwZuFpZQZe6DUf1PQf0iTHqd08IbMllyaL+nMFgGYen7On5udu89T+A2HqTBXqaqXE1kMq1V08SOJJt2xteoqVSsn1qqH1npbLxiPq1FWe9R1Kqhc9LZVIc+ooy5NLk0FJYw4ldaExEMPwyo5stYSOthPlOqya+TELCpmpxwL2mC0j4H5J7WKiaYkkxoangKRlJSFsJyZAGXUoCgqY1o0uVUqYtzt47BCxlFsIugdlC6u37QQ8hNQ2DoXjiW9fmm+1b1HyVIriGwdS9MppCpQnCsQjsbUsezHRJRjEdklribpRlKVxJcpY6kuJSsY6kuSurBHBSU2yVEjHhjg/wBJrhhn2beaqf6R9XzcYb6noilfAOSj1m74F4H+iUmYmq5rn1mTSaDJYwgHMf6nA+gkbp2KxCt43F2jQDQdtkExFddKWqo4Jy9yVkOIrobXqqTE1kMxFVK2VhEVbEKnUrJtV6gJSNl1Ee56jJTc/cepSJtO3Xb0S2GjhKlw2Hc90NHc9AOpTKdMuIA3RqjFFsC86ncn8B2SSnQ0Y2T8OwTaRkw50akWHkCpzxJukyZIMAnc7gQhb6xdr+ikBJsPgNui55NvydCikERWbN4XadMET1287qDC8OqVHZWtc532WiT6xp5mFpeH+DKlvaVaVOdGyajvX2ctH/UoSko/JTWwDUwRgEanY/uyCY2s6cpBbG2/qvV8N/DxzrnEU+3I8/Hog/iv+GWIaw1KYbWLBzeyzF0QDBYQCddpVsXqZXT8EZ4V5+TzVdXXtIJBGhgjcHoRsUgAu5STOdqjiSRC4Uwo0ricU0oMIiU1dXIQsw4JJBJExWhKEpSlRHFCUJSlKxhJJSlKxjoXo/hrA/R8KMwh9Tnf1gjkafJt/NxWI4DgRVrtDvdHM/8AtaRb1MD1W6xmOmSVbEv+xzZ3dRRzF4hC8RWUeKxKG1sYmbFhAlxFZDqtRNqV1CXJGzoUaJaGGdUe1lNpe9xhrQJJPQL0zw5/DKnTYH4phq1NTTv7Ng1g5T/MdG8wOm6n/h3wAYPDPxmIhjqjGlki9OkTN+jqgIsLwG9SjVeo7FQ6q59OiRLKDSWPeLQ+u4XvswEW1Xl+ozttxj4O/DiS/JnGOoUXNaBh6fKbf+XaQeXlteYNx80VbXJAbLXMAnKQHMIMgAaj7R/5VQwnCcMz3aFMW+yP3KmZwxrXZqB9md2i9N39zfyXH37Oql9AziPgDCVpIb7CodXUhb1ZGUjyAKyXFv4ZYll6TmYhvRpyv8y1xg+hK9Fo1S4zo4WI6dI6iPmuVnNeDB89ek6726dE0c04geOLPE6+FdSeWVGlr2nmaRcLVeFPCT8QQ+rLKJuIgOqRsydBrzxsYk6bXinC6eIyl4Y8CASW5yGnXI6zm33JLdbK3WxApBrWgZiA1jdAA0QCY91rYHyCpPPsq+RI4qZU4vhWYfDkN9nRpy3ls2bxqTL3R1JKE4SuHEBjXPM6tY534R960uDwQze0qfzKkWcR7nZg+p6XV6k4AQLDoIH73UNb6V8Aujxl1Jo9phqzWgTLTTe4R1a18x5AlEODcYpVwfY1A4gczRmDhJvyuh2s+S6WCZF9bjaFBxHw9SrEP5qVVpEVKY5wSQJMe9/lMkBjOP8AhnCYwxXpy8e9WZy1Gg6c497ycDb0Xmfi/wDhTWwgNSg76RRuSQ3LUaB9poMOAG7fgvVuG4ksc6lXj2nve0FhVF+YDZwi7e0iyvNxUnIbt3PQ7eqvDNKBGeJS6fMTXrpC9X8Z/wAPaVR7n0zkdqcoAk3uW7+Yv5rzHiPDXUXZX/HQH46Fehizxnz5OHJicCsuFLMuZ10WSOELidKaSsY6F1cCSJiskkkojiSSSQMJJJJYwc8POyBzt3WHkLn7/kr9bHTug2Hrw0BcfXVrpEtLdlvEYzZUqlZRuqKJzkrY6VDnPRHwzwr6Ti6NGYD3jMTBAY0F7yQdeVrrIVK1v8NqDvpFSoAIZSOZx+rne1oi4uQHDyDlHLLWDZTHHaSR6NxXiHt8Q2mLU6UVHgaF8zSZ5NAzR5dFYdXvP72us2zEnDUhWrMc8Vy6pyODSASAzPmabZY0sJVep40aIigRrGeoeYWnRoleOoyl4PUtI1IxCIYCpsFg3+NnZZbQpgT70OcB2Ic4ye6LeH/FTnP/AJ5pNZBM5Qyw1ALBMoOMo9YyaNDinZXA6A2d6/qu18US33spGhAbaNQMwI+5TY0fUYKbmVGEtfnbPum8EybEEEWVKi8ANP1oF5vMXjp6KT6MPp1nZW5nOO5c50m4m9ra+XSFXwbxJfrJsNYaDyjXSDPr2Sx9QZD3gGPv+7oocM62q1mCtPEwnjFfv8PJCw8zspWH9lFSNQWp1rHex3M6FSMxwHXXefIIR9I18id9tU813X1EyJbO87+R2G6fcWi3iXCoDlkOZzse4mZ2AJFxNu0q43Eio1joAkSLC06gH7vRBmvvbPcC47AwSLRM62nKFHhapaHNd9V7uUSAAb6E9/Sd1nM1BDirc4kEZh06g/4WK8VYH27S5zc324FwRq4EC3UTa61rKwcWtccoLuYyBDYk3Nth8UQZWpNb7NlYtaS4uitSl0iCCcskJoS+SWSN8PnXE4UscWnY/dsVXK9wxXgrh1XmLXEAEy2vAIuQDlF42jZeN8Uw7Gv/AJT87CMzSRDoM8rxs4EEfA7r1sWZZP8ATz8mJw6ylmXcyYVyVeyVEockmgpJrNREkClKUqYwkpSlIFYwpSldSJQMPFQpe0KYCuomO51LhqJqODWxJnUwBAJJPoFASjXhfAPfVDxSe+m0ODiGFwBcwgAxvcJZS1i2GKt0SUfCrnNzCrTiSNKmoAP2e61nhPAjD0KtNz25nuzFwDssBmVoNpsXOOiq4HDvDMpYQcx945dh1RDCF4I5Gu6g1A23QGCvKy5pSuLfD0IYoxdoG8SxAFVxc11gWZeUGIaA2b2gfKEGrcQYGgFuki0bmYWi41hWmk5wbzNgEi+m2aADyxdYqubeqrgSmh5cCB4sIgCBb9/erfD+I5nhp1ghtxBkQbEG5t8EAYQjXhprXYlgM6OPqGOI1VsmOKi2BM13C+KNaGBxLTT9yHQTmBBaQWyRE20uiTvEbABka3sHZzM9pVJtEMgixg9J9Sns4hlYWmBJ6gxOvePWF5dJlelqtxTM0EtZEuzCC27SBcFwI6K1TruiQKemkiBp/UgVfGlxBzCQABBmw21/croqNh0lt2mbt6juhqazRjEH7eHEbSzXYXM+ik+kub7z6I9aYWXdiQAedpI2L8oE7E6adQkMazao2/8AW0ToADJn/Hkm1NZqqmJzNI9rRAI6sGvkI+9do4qCP5tJ2gElkHUgSR2WUGPZvUaJ61Lz1B8ovO2qe3FUzEPbEglznNIEB27SY84ieqGodjYGof8A1KbZ6ObHeEzEAOMl9OABJzt28j5d1lzi6TRJcyd+cnQwZbMC9pAuoW8XpF2UPaXEwLkeWtgfVFR/gNjT1GM5MzqRGaed0CMj2yQQc0E6EbTsFJmw7bN9gYhvK2iTJI5bttaDHdZQ8RpgkB0uzOAFic4JMAOOQG/6qX6QAAXOgjRvKRJi5GbXpFzJ20Ki0B9LHjbhAxNNooNoZ2uzOcPZUXZGtMjNAe7yAK8+4r4beHhuHa+szKJeMp5vrQAZiet1ta7m3JEugmZbIsdXAy06AAybmSsvi8QGQTyk3EzMnp2kR6LtwTkuI5c0UzK4mg5hyva5h6OBB+BUKJ18fUqM5jIB3IOg6euqGuXoJ86cbVHQkuArqYUilJdhJAIguri6AsY6nUqJd7oLo1gTA6lcawkwBJOgR2lhA1oaDpckbu/EahTlLUpCGzAUJASYFz0F1r+C4Fhqve9rKksbZzQcpBib7kDVGG13g5WcgGmUAb62UZeoSdUUWBmDZwes6wo1TOn8t/5LYeHOC1qTMr6VQGxjI76xJ2HSFZxHEHxlNWoRvDifkVVpYyqHcj3RDdCdIvEXnz3UMuR5FRaGNQdhxvDqsT7KqY6Un/8A5spmcNqiP5dT/pLZ+Kgw+NeQJc8AwbuPTcIdicc04hwiWhrMx73JJHqAuDSzosKVOGPyvD2gZtA57G66CC7yWbq+BcQRYUhJgA4ihvt75Rg4h5MAki0AgE9Ytf8AfVO/06pUcCeVuSIJLTMkjTYixHZUxzePwB9IuAfw+YWk4kh1/wDg4mmS0WiRkN9d0Xd4d4fhnB3sqr4kScQ+0iNGsFiCfgu4duR3NULnuBygAWAiRmcQTEqWpUZPMXnry6iTLeaBr8wtLPNvybRUTtwOCq8rKL2GBLjUquInu8kfcg2K4E2nVIy54giBIIJ1IARVuPpmmSynULTEQ8MdmbpdpzTPTomu4o9okPcDvLi8n/q09Ao7MdJIBVsDTP1QPhZQM4axpJAB7Edu/miPEeIVHxIDjI6TEHQ2AuQqOR/1mOg7S10yIFp0sni39gZ13DaUE5ALHTsLdgrIw7Pst9Wt+5ROpvLT/KqRG7XAHuLHRR/TTfM19tsjj5THf4o0wFg0Wj6ojqGgR5j9E2pQYRBaPQff+91AzHs+tnb5ghOHEKezgOov6SNe0o0zHaPC6YnkadNW30MQDMDT4KZuGpDWlTvacjTvvaygGPZcggX0nsBudfLqnNxEm1x8b9b6fDVH8hQj9LOgAFoJIabdDbTsTsoPpDZj2dE9QaNI21l3JImN7FUxXERERrm5te8iN7amF12KgAAEgQLNBuewHn5fFaqDZcqYeg8OaaFJkzOWm3Pvdp2nraL3WJx9GkXZg0NAB5RpcwAT1sekmCtbTq2NusgAmDEXMn7tPislxOo69y4m3lA39HdPjC6sF35I5SrXotAs0C1rXv1O/wCCFPN1afWc7qYgdYiGwqrmwvQiqOObEEkgEkxMYlCSUrBFCSQKe1pJAAk9FjGrwgzUWCmw+7BOWNuaJ1JO8qWjw4xcNbrynWOpyzseqm4QSaDAdmx8LbK2wfl+i8rJkabR6EI8RY4PgXDPzZpGkRpYTJudvJNxAcauWMtpn97K1w5ku1ItNiWxcdCuGmQ9wNyQCXk3MmIMDbKPipJ30dop4gNaBaT93Uz1UTat2jlnT3Q0ka7K3jKZMZY18+qHYnGCnZzoOulz/aNAPNUrbgthKhwytEBzDrALToSbZs11O7gDG81UsDiZMuDZjTX0WepcXe/cNHUuIcQbhuoA1iVeo0hUdB5nHbK4jycevmVOUJLyOmjSjG0mt/3GNOkgh/aYbJIlUK3FX1Gn2IYXNMOaXhzi0xNRgAbvaCBr2Qr6PSktYMpE5hIbHkTrf5JmFpOztcCGPnmqR7zZM2zQegMb3SKEV1htl5tEtnk5pJD22Bt1aJBIt6J9THuIbZwcRygQ8yATDpttHdDOKYh+GjK4VA90gHM4sA1h53JM/G1k7EY5ryctNr3DK54cHZdiSTHLYkztayKhdP4NYSwmJESAQc0uaY3Ey0lsZesaJr3jNn01sWDyh95vt07pjaJGfI4PznM0+/kMg5BcECLAqgMc5vtGvIa5suMyA4QOXLudR3hBRt8DdF/OS5pLRDXRlJIBY4OkyIFjGsz6KShSqNgtYHH+5pMdIJ5vRBOD47PAdbUtsASD7sTcienZaNmBeWiRl7TBF+sEBCa0dM0elccRLTei8TackybmzWjXVR4jHdXPYDE2cy17lw01+au4yqymB7QwZloZZ0XE7ReLwdFTr+Kg2BTa49SXHtp262TRjt1Iz4S4PiDnuy0q1apOoa55t57Hv0VyoazoJp54zAE0C4Zre9DPNBK3i6qP9uWT7wmWnybET/Vcq/hvG0t/myTvDoH90aHyTvHJdFtE+L4JXf7tDKRGYhjmTcTaQCSJsB8oVSphqVw+hRPUAOBE2uQW/DsrNTjrzzB7hEnK1ri0z9q+UgW3gKMcRbiCDWp3IIzUqj2x15pykmxAcD0QpgtFb6Lh96QaRplLuotBJk+es6jdzqVCbtrDpFQ3t9nb4qLFYWmD/Lr1iBrLqZLToRAAne4TRhr2rs3/ANyiWmB3pud9yav6Ys/RsO6wq1mmwGYTE6WL5A2WSPEAHPDmtfzQ2ZytjUlu/lpZaN+DqDmHsHjo2qQZ6w8CSsriMEG/7lSTclrDpMC7jv2A9V0YUrdksjIquIc6Zk7mBDRqTEWHkhZRLEVBGwEaDQaWCO8KqU/o9NrqOHqEgkl8NfzOccpMHTQabL0cUNjhyy1MgHpLX/6Xhjf2GWdhXfA7e4kre0/sj7q+jJewKK4fgrHfWdNrW3CH+07Ipw7iscrhAiJ1/Vck7rh1xUS1hvDrCdC6NnOgHzgK5ieDPgZRTYNg0ZfUxqe5U/D3gEwrNR8+i45TkmdEYr4G8MwzmMyuiZJkGbFTBpJ0AymBruL/AHFNbiALqFuLu7uR8YAXK05Nst4C3DXQ49cvTyUuMDSTJIMZrEgiDsR5oe2u+mJLSCRytNrDWRqoM5JLySbQbTAzAuBgb8oRUeAbKXE8Y+SKdV9wCByiDMZRZBBgXvJJzFxmTc3Frz07o3gn0z/vNrHN7uQNtbQtN835qlicQ8ZabmNhpLsrYc5skwHEWLoK64NriJtWOoYH2bGOYC918wkOF9AAOnZWKPEHPdkLtNQ0luvUR87qtRwjZzSQdbQ2BAAmLC3neVcOLIcRlbB+tAkiL83nN+ynLv8ARkWm4UjNnyhv1XXnSDYjUG6lfTIaIiBe9pI/DzXOHk1BAcXRpJkeV7H4bI9wvg7nHM4EC4jadtVyzfSiM5S4g1ziDTBDi0Am7gCQA8XECZ0m4Uz8FVFM0/Y5nOBIe0WBmQHzpIEevVa+n4daJLQZMm5tJJJItuSpKWGc2xbve40SuX0hq+zGcKLqbnNqsayQAJIa+IEgtkwNbk+hRMY5gOZoZIgS0BxEaDNG3mszxXH+0rOdPvkkT0+oPgFTqYtzfdse3w/K66PZ26JtRuqXF5EgA9bAHy6/5VT/AMVUnOhwLY1IuPRZCvxN7oD3COsD5qvRrfzHC5Gn3BFelXyDc3OIr4Srd5AmwJBa6RaxG6fh+A4YgESbyM5cfisYahsQdD13jVPOOeXS5zpGhB/Jb2Wv1YdjXv8AClA3Ex1FRwv2B+SpVvBbB/xX5fJtvUDpugtDxNVZYvzN3zAE+h11+SJt8SVRSnkzdOo/pzToL6oOOWPyC0Q1uFUqbYa5xHao6AT1AjogjeLFjntiYJbqbwfe9e1uyl4i4l4dHLMnzJ0Hb8+6DVhlffcA2k62316rpxQtfkSlLoe4Zi873E2AaLWAzTr8BvdFC+TqJI2IPxi9vgq3DsJ9DLnF38wiIIIDWzPMJkkkNt6KZ/E2OkvbSqHvT5vMNyggnztqoTScueB0+E7tNehnTf8Ae6yLqLnF8XNy6+gF5JOnTubLRVMXRyuLBUa4AwGvMExYkPLgG7zbss3icQcsA/1OtEuMm/krYItWJN2io6Mve8/oFE17vTpsrlDDF4JI5RqdJP2R+a4KQ0g+et9IldilRyuNkP01/UpK0MOuJt/6D2wu/h7X6j13VSvwJwuzmH3oyR0sntauP3Gjp1QAw9SowxG/r3RnB+0q2Y2TuSYa3zKsjBh3vX7ohwnDGnmAgtMGdLjtpoeqnPIn8DxQsLwWLvdJ3Gjeu9z9ygx2KDDDGidoy27j/KsVKri8CQLkx1k2J+GiFYquBUENMF2UmLgZgCQN7SoK2x2WaeJqVHEP90NsMwmTbMTsO26gp1i0vZOUHM1+aWlolvKZtJMHyapKOHBc4glusGZPKRYg3gqnj4GYvfLjoCWtc4mzQGjy/VNHrozGV3BzGnPHtJAEAQA6BpqTGp803h/Dw90EnKNhBl2a/NpIG46pYDChzmZWgkB03zeWXb62nbVX6bQyGsBmnMiWkgnZzpkdTATylXEBIg4Xh2NZzNkyS7NMmSYEASIEfFdpspkudkBboS5sS7rfyA8yp2FvtHPEvsbNc2BYWm03FztK4eH1HNcfdkhxDR01AJ+e8bKblb6xiWlVYCC0DWDAJFpmOumiNYTxSWES4AdMvTosxUacpbdomS2w9Dbey7AE6wZkZnXkbkeunVDRM10b6h4xDo5Z1m7dB0FiVT4x4tyAFlNodsDJJ8wNB/hYr6HyvLYaTJtNmiIEiDO82UOGwj3fWAbfKBLrXtzX6fBFY19h2ZYHBC9pMhpsQA0taObTe0aRuhlfhdUCQGkWkBwJvrI7QEUbXrtJDHF1pyn01cZ67hTU8ZWPvMaTI6HRu5Bk3ER3VlKSE8mdr0H5gC117AZd9bTr+igwVEuJNpJ6xdHuKYgxJpiwMidCbNPXfqh3CnhouATrobRc3Hkqqb1sWukwwbwMwvGwIJ16Ayq76DgSCDO6NMyPBa5sFwLhEG0zHTWdOq62lTlpkWuWOzgkdZ/wFNZH8jmesNvLbSL9/JQVqhB+V/uHxRisyoDzZCDOUyDqdZBsfNDqrTm5RfrHS2mytF2I0OFxDrOIhkW5o1H9JygQVTfhy1zTFrG+hg3v0lEKGDJAeSDlmZAMzmEC/f7lX4jS/lsc2YEtduRoZPY9RZGL7SJyXLYTdjhOwMydr6EmTp316Qoa73QMziG6gTMk9DGUAiPxVWrUcWteGzLWku+qHNGV20TaTfdHvDPh6q97MQ4NIEuaHPLc7gRlLmgWGpnctHVTaUFY66UhwvEFstw9Yt3/AJbogz7om43nuh54TWdUh7Hsky5z2lvnEgSdrL152IytL6mUNFy6S7y2WH4t4mbVrSA40w2GNgCOpv3BUceaTukNOC+wdXp5S1rQA0DQfADyTfosaCO2ylFQOe4usIFjFrdQr2DDDJF43vHpsUdmkJQKYy3NTqT/AEm3ouIucR/SF1H3AakWVPa1WvY3UNesxnvPAPSb/AXSWOOpq1TdtBPYa+iC1uMtHuNLj1MtH6qL/VqgcCTDQQXNaBcTJBmdlvbbDZexnEmnMQZfOQAghxP2RMXv6KD2YaZDXuNruJHMReIuBKkxeLJBBYSD0gwHgwA4HWAoqvEaxMOgxeA2M0i99YGgg90deBslzvBkkzoATm3vr5b9FDhOF+8XHM6pqLaidzAEemqu4NuaMwz9eadPM3V81aYN4naT0U3JriDVg7/Rzb3hOpDiyR0kCSESwuBa0QGwJ3knuZKkZiAbi/e+nZTUawkZj6XU22xlQ1uAH2QT1hSf6WSZhw8iRp3F1bpYtkSL9FM3Eg6ER2ukDwo1OChwMjL30P6qhifD5b7pnsey0rC3clNfUabESOl1lJo1Ix9fh5FyBAtIPX/CoOpwbT6G+vVbWphGOsBHb/KpYzg9NwgggmwcIBHobfcVRZF8g1MrTebiT2PlcBNLiHZpknWexBjsDCPu4CwNMg6WM3t6QUMxWBbSE1DYwBcDX8VVTT8CtUBuIPJFwLuJIvuACTe/UDRMoVTbJAH2p2jbqVT4hig17g0kxIB0sYhRcPrPsGyewGY+gXWofiT27Qb+mvi/MRAHTSTqnNxkSH0zB3F9ARrN56KuMNUjM6lVymIIYbXjSO0JNxDdyWg2AIuYOhBH+Cpaoawgx4OjupmBIv8AoqeKDwbQS6IIg3/DX5pgqCZLQO5sYN7x5qrjsO2JaXdde3XstGPTWTYUMgh1SLxEw0mSC7MRoNYi6ovrPJILiQ4OEAyAJOwmY19eqqPOg1bYkDT1+JVvhuDNWpkDg3NJMm0EazOtlfXW2Rbvgd8O8S9nTNMXa0ZtoOYgRBF4IN+6PYXirzq4E9SBHrKH4XgNJnutc5x95ziQMtvdi2ys4rh1B1OXuqNaJ902nazm39VxT1lLhWNpFbxJ4mgmm2Gke8e8Ty7dAhfBuGMrNJqZjBsJi5uTa9vPfss/VcZtrJv5ut9wC1PA8Y0U2jkzCc2oc685ujjppCvKHtw/EVPZmkocPpw3kaMwEnU+ZJJ67pO4UxogCJkmDIv09OibS44zM0CfeiGgHNJIAdcloBg5hsESJneepXE20VSQK/0lvUpIplXUuzDqgbkVbG8KbVAzCCPdcNRPzHZE/ZWSDVTZpi0ZDE8NfTPNpoHDQ/keyjGFn9StfWYHAgix1BQXG8NLBLOZt5Grhpp1/BVWRmoH0WObpBHQgeW/ZT/TTEOZI67z1CjFcRY26a/FMe7cfkN1v9MSYDFhrQJuAbEWnr+nZEMBhfbOLS6GgSTE6H6t/wB9LIJaReD2N/Tor/AzDzExlPzahJcsKNLT4UxoIAJkbnT0VKtwEl2ZpMxBHWen2fJTjEGw2116QrDMcREXP73ULYaQGdhKtMgHlbaAABeDsFx3EKjJgGTE7/EDstJmY7UmehH5IZxTCyQWuAAkO9NDI16Qeya0/IKoG0uO1AfdzRraPMT1RfA8SFRoJlh3adu0jVCaWD1LnmT0EgQdJ7dY2TsTRLZDHT0nQG9yek/JFpPwBM0AryNR20/NUuJcbZTYS+HEaCRJPboViuI+1pAZnuEkDOJbOUH3SLayfgg1fFONpJ8z96rD099sDyUaiv4seAbAE7gtMdBYdJWaxmLNV0kzsOoGseQlTcK4U+u+BytBGZ2sT06kxp2W04f4eoU4cwOcWnMHOOYgxrEQPgqt48PjyKrkAOD+ETUipiSWMtDBZ7xG/wBgW3v5LXYZjGDLSY1gAAhoDZvoTrMRrKheSZJufTbrG/5IZxXjdOh7xDnxamNfMnYea5pTnldf+DqKj0PyWtkmNZJP369pWX454sa4OpMAdPKajoeIOpFrGVnOK8fqVzzcrdmNJyjtfX9VQa47epXTj9NXZCPJ9Gt4B4cY8B9WoIP1WkgydMzjb0Eq9xHwO0tIpvLZM8xkf49VnuHVJaI6fv1RShxSoyA1523nTsbJJ77WmPSaKh8G4imOXI+ejgO0EO2ud1TpYGqxpDqVQQbnK7p1i4WnoeKCIzMBP9PL8dvgrtPj9F0zyRrI+WWUPeyLygaR+DLUeN1WgZXQNhEiyocY41UqOuYt7osPzvutzW4ZRrtnUx7wMOvcSR+KyviXw02k32jahJkDI4NBgC5Dgb7bJ8WSDl46LNOuASlTIEn/AJWz1+SN4OnAvF+hlD6FAOF2gESbm5EWI+B6q5w/CZ6ga3MJNzsANTuCNttVTI7QIqkHvD2Dgmq6dwwW8i/rJEj1KPMrBVWQAALAAADyXHWXnyls7LLhd9qEkKKSxrC7tvIfguj8UkkwBsKILqSATO8SYBiHwB+2hDmapJK/0Kdpj9+iu8Dbf990klpeGYNjX0/EJuJPu+f4BJJc4RuDeYNzqfmqvB3H2QP/ALlT/vSSRXgzLGL9/wBSoaR97zH4pJJhR2PpA0KoIBHs3GIGocIPmF51V1SSXb6b9SWQ1XhH/aP/AMh/7WfmfitHRNj6pJLhz/uy8P1InPIpkgkHmuP7F5oTMk3m5SSXV6P5J5fAlaww+R+RSSXcyK8l7hP1fT8UYxbdP7R+KSS48n7HSipU1TaZu797JJJTBDhbzn1O+/YKTxb/ALNM9XuB8rWSSU4f8qBLwZ3ho97+7/7LQcDP86p8PSXWSSVcvhgXg0rRyqKsLeiSS4WUfg41tl1JJAB//9k="/>
          <p:cNvSpPr>
            <a:spLocks noChangeAspect="1" noChangeArrowheads="1"/>
          </p:cNvSpPr>
          <p:nvPr/>
        </p:nvSpPr>
        <p:spPr bwMode="auto">
          <a:xfrm>
            <a:off x="155575" y="-1676400"/>
            <a:ext cx="4667250" cy="35052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6154" name="Picture 10"/>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338512" y="1613103"/>
            <a:ext cx="2466975" cy="184785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6155" name="Picture 11"/>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376766" y="3610330"/>
            <a:ext cx="3473778" cy="2237759"/>
          </a:xfrm>
          <a:prstGeom prst="rect">
            <a:avLst/>
          </a:prstGeom>
          <a:ln w="9525">
            <a:solidFill>
              <a:schemeClr val="accent6">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6156" name="Picture 12" descr="E:\ЧО и ЧП - 3 клас\ЧО\траки\imagesф.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10555" y="1628370"/>
            <a:ext cx="2799681" cy="1863060"/>
          </a:xfrm>
          <a:prstGeom prst="rect">
            <a:avLst/>
          </a:prstGeom>
          <a:ln>
            <a:solidFill>
              <a:schemeClr val="accent6">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158" name="Picture 14"/>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5004048" y="3642304"/>
            <a:ext cx="3066526" cy="2180640"/>
          </a:xfrm>
          <a:prstGeom prst="rect">
            <a:avLst/>
          </a:prstGeom>
          <a:ln w="9525">
            <a:solidFill>
              <a:schemeClr val="accent6">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67863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6151"/>
                                        </p:tgtEl>
                                        <p:attrNameLst>
                                          <p:attrName>style.visibility</p:attrName>
                                        </p:attrNameLst>
                                      </p:cBhvr>
                                      <p:to>
                                        <p:strVal val="visible"/>
                                      </p:to>
                                    </p:set>
                                    <p:anim calcmode="lin" valueType="num">
                                      <p:cBhvr>
                                        <p:cTn id="12" dur="1000" fill="hold"/>
                                        <p:tgtEl>
                                          <p:spTgt spid="6151"/>
                                        </p:tgtEl>
                                        <p:attrNameLst>
                                          <p:attrName>ppt_w</p:attrName>
                                        </p:attrNameLst>
                                      </p:cBhvr>
                                      <p:tavLst>
                                        <p:tav tm="0">
                                          <p:val>
                                            <p:strVal val="#ppt_w*0.70"/>
                                          </p:val>
                                        </p:tav>
                                        <p:tav tm="100000">
                                          <p:val>
                                            <p:strVal val="#ppt_w"/>
                                          </p:val>
                                        </p:tav>
                                      </p:tavLst>
                                    </p:anim>
                                    <p:anim calcmode="lin" valueType="num">
                                      <p:cBhvr>
                                        <p:cTn id="13" dur="1000" fill="hold"/>
                                        <p:tgtEl>
                                          <p:spTgt spid="6151"/>
                                        </p:tgtEl>
                                        <p:attrNameLst>
                                          <p:attrName>ppt_h</p:attrName>
                                        </p:attrNameLst>
                                      </p:cBhvr>
                                      <p:tavLst>
                                        <p:tav tm="0">
                                          <p:val>
                                            <p:strVal val="#ppt_h"/>
                                          </p:val>
                                        </p:tav>
                                        <p:tav tm="100000">
                                          <p:val>
                                            <p:strVal val="#ppt_h"/>
                                          </p:val>
                                        </p:tav>
                                      </p:tavLst>
                                    </p:anim>
                                    <p:animEffect transition="in" filter="fade">
                                      <p:cBhvr>
                                        <p:cTn id="14" dur="1000"/>
                                        <p:tgtEl>
                                          <p:spTgt spid="6151"/>
                                        </p:tgtEl>
                                      </p:cBhvr>
                                    </p:animEffect>
                                  </p:childTnLst>
                                </p:cTn>
                              </p:par>
                              <p:par>
                                <p:cTn id="15" presetID="55" presetClass="entr" presetSubtype="0" fill="hold" nodeType="withEffect">
                                  <p:stCondLst>
                                    <p:cond delay="0"/>
                                  </p:stCondLst>
                                  <p:childTnLst>
                                    <p:set>
                                      <p:cBhvr>
                                        <p:cTn id="16" dur="1" fill="hold">
                                          <p:stCondLst>
                                            <p:cond delay="0"/>
                                          </p:stCondLst>
                                        </p:cTn>
                                        <p:tgtEl>
                                          <p:spTgt spid="6154"/>
                                        </p:tgtEl>
                                        <p:attrNameLst>
                                          <p:attrName>style.visibility</p:attrName>
                                        </p:attrNameLst>
                                      </p:cBhvr>
                                      <p:to>
                                        <p:strVal val="visible"/>
                                      </p:to>
                                    </p:set>
                                    <p:anim calcmode="lin" valueType="num">
                                      <p:cBhvr>
                                        <p:cTn id="17" dur="1000" fill="hold"/>
                                        <p:tgtEl>
                                          <p:spTgt spid="6154"/>
                                        </p:tgtEl>
                                        <p:attrNameLst>
                                          <p:attrName>ppt_w</p:attrName>
                                        </p:attrNameLst>
                                      </p:cBhvr>
                                      <p:tavLst>
                                        <p:tav tm="0">
                                          <p:val>
                                            <p:strVal val="#ppt_w*0.70"/>
                                          </p:val>
                                        </p:tav>
                                        <p:tav tm="100000">
                                          <p:val>
                                            <p:strVal val="#ppt_w"/>
                                          </p:val>
                                        </p:tav>
                                      </p:tavLst>
                                    </p:anim>
                                    <p:anim calcmode="lin" valueType="num">
                                      <p:cBhvr>
                                        <p:cTn id="18" dur="1000" fill="hold"/>
                                        <p:tgtEl>
                                          <p:spTgt spid="6154"/>
                                        </p:tgtEl>
                                        <p:attrNameLst>
                                          <p:attrName>ppt_h</p:attrName>
                                        </p:attrNameLst>
                                      </p:cBhvr>
                                      <p:tavLst>
                                        <p:tav tm="0">
                                          <p:val>
                                            <p:strVal val="#ppt_h"/>
                                          </p:val>
                                        </p:tav>
                                        <p:tav tm="100000">
                                          <p:val>
                                            <p:strVal val="#ppt_h"/>
                                          </p:val>
                                        </p:tav>
                                      </p:tavLst>
                                    </p:anim>
                                    <p:animEffect transition="in" filter="fade">
                                      <p:cBhvr>
                                        <p:cTn id="19" dur="1000"/>
                                        <p:tgtEl>
                                          <p:spTgt spid="6154"/>
                                        </p:tgtEl>
                                      </p:cBhvr>
                                    </p:animEffect>
                                  </p:childTnLst>
                                </p:cTn>
                              </p:par>
                              <p:par>
                                <p:cTn id="20" presetID="55" presetClass="entr" presetSubtype="0" fill="hold" nodeType="withEffect">
                                  <p:stCondLst>
                                    <p:cond delay="0"/>
                                  </p:stCondLst>
                                  <p:childTnLst>
                                    <p:set>
                                      <p:cBhvr>
                                        <p:cTn id="21" dur="1" fill="hold">
                                          <p:stCondLst>
                                            <p:cond delay="0"/>
                                          </p:stCondLst>
                                        </p:cTn>
                                        <p:tgtEl>
                                          <p:spTgt spid="6156"/>
                                        </p:tgtEl>
                                        <p:attrNameLst>
                                          <p:attrName>style.visibility</p:attrName>
                                        </p:attrNameLst>
                                      </p:cBhvr>
                                      <p:to>
                                        <p:strVal val="visible"/>
                                      </p:to>
                                    </p:set>
                                    <p:anim calcmode="lin" valueType="num">
                                      <p:cBhvr>
                                        <p:cTn id="22" dur="1000" fill="hold"/>
                                        <p:tgtEl>
                                          <p:spTgt spid="6156"/>
                                        </p:tgtEl>
                                        <p:attrNameLst>
                                          <p:attrName>ppt_w</p:attrName>
                                        </p:attrNameLst>
                                      </p:cBhvr>
                                      <p:tavLst>
                                        <p:tav tm="0">
                                          <p:val>
                                            <p:strVal val="#ppt_w*0.70"/>
                                          </p:val>
                                        </p:tav>
                                        <p:tav tm="100000">
                                          <p:val>
                                            <p:strVal val="#ppt_w"/>
                                          </p:val>
                                        </p:tav>
                                      </p:tavLst>
                                    </p:anim>
                                    <p:anim calcmode="lin" valueType="num">
                                      <p:cBhvr>
                                        <p:cTn id="23" dur="1000" fill="hold"/>
                                        <p:tgtEl>
                                          <p:spTgt spid="6156"/>
                                        </p:tgtEl>
                                        <p:attrNameLst>
                                          <p:attrName>ppt_h</p:attrName>
                                        </p:attrNameLst>
                                      </p:cBhvr>
                                      <p:tavLst>
                                        <p:tav tm="0">
                                          <p:val>
                                            <p:strVal val="#ppt_h"/>
                                          </p:val>
                                        </p:tav>
                                        <p:tav tm="100000">
                                          <p:val>
                                            <p:strVal val="#ppt_h"/>
                                          </p:val>
                                        </p:tav>
                                      </p:tavLst>
                                    </p:anim>
                                    <p:animEffect transition="in" filter="fade">
                                      <p:cBhvr>
                                        <p:cTn id="24" dur="1000"/>
                                        <p:tgtEl>
                                          <p:spTgt spid="6156"/>
                                        </p:tgtEl>
                                      </p:cBhvr>
                                    </p:animEffect>
                                  </p:childTnLst>
                                </p:cTn>
                              </p:par>
                              <p:par>
                                <p:cTn id="25" presetID="55" presetClass="entr" presetSubtype="0" fill="hold" nodeType="withEffect">
                                  <p:stCondLst>
                                    <p:cond delay="0"/>
                                  </p:stCondLst>
                                  <p:childTnLst>
                                    <p:set>
                                      <p:cBhvr>
                                        <p:cTn id="26" dur="1" fill="hold">
                                          <p:stCondLst>
                                            <p:cond delay="0"/>
                                          </p:stCondLst>
                                        </p:cTn>
                                        <p:tgtEl>
                                          <p:spTgt spid="6155"/>
                                        </p:tgtEl>
                                        <p:attrNameLst>
                                          <p:attrName>style.visibility</p:attrName>
                                        </p:attrNameLst>
                                      </p:cBhvr>
                                      <p:to>
                                        <p:strVal val="visible"/>
                                      </p:to>
                                    </p:set>
                                    <p:anim calcmode="lin" valueType="num">
                                      <p:cBhvr>
                                        <p:cTn id="27" dur="1000" fill="hold"/>
                                        <p:tgtEl>
                                          <p:spTgt spid="6155"/>
                                        </p:tgtEl>
                                        <p:attrNameLst>
                                          <p:attrName>ppt_w</p:attrName>
                                        </p:attrNameLst>
                                      </p:cBhvr>
                                      <p:tavLst>
                                        <p:tav tm="0">
                                          <p:val>
                                            <p:strVal val="#ppt_w*0.70"/>
                                          </p:val>
                                        </p:tav>
                                        <p:tav tm="100000">
                                          <p:val>
                                            <p:strVal val="#ppt_w"/>
                                          </p:val>
                                        </p:tav>
                                      </p:tavLst>
                                    </p:anim>
                                    <p:anim calcmode="lin" valueType="num">
                                      <p:cBhvr>
                                        <p:cTn id="28" dur="1000" fill="hold"/>
                                        <p:tgtEl>
                                          <p:spTgt spid="6155"/>
                                        </p:tgtEl>
                                        <p:attrNameLst>
                                          <p:attrName>ppt_h</p:attrName>
                                        </p:attrNameLst>
                                      </p:cBhvr>
                                      <p:tavLst>
                                        <p:tav tm="0">
                                          <p:val>
                                            <p:strVal val="#ppt_h"/>
                                          </p:val>
                                        </p:tav>
                                        <p:tav tm="100000">
                                          <p:val>
                                            <p:strVal val="#ppt_h"/>
                                          </p:val>
                                        </p:tav>
                                      </p:tavLst>
                                    </p:anim>
                                    <p:animEffect transition="in" filter="fade">
                                      <p:cBhvr>
                                        <p:cTn id="29" dur="1000"/>
                                        <p:tgtEl>
                                          <p:spTgt spid="6155"/>
                                        </p:tgtEl>
                                      </p:cBhvr>
                                    </p:animEffect>
                                  </p:childTnLst>
                                </p:cTn>
                              </p:par>
                              <p:par>
                                <p:cTn id="30" presetID="55" presetClass="entr" presetSubtype="0" fill="hold" nodeType="withEffect">
                                  <p:stCondLst>
                                    <p:cond delay="0"/>
                                  </p:stCondLst>
                                  <p:childTnLst>
                                    <p:set>
                                      <p:cBhvr>
                                        <p:cTn id="31" dur="1" fill="hold">
                                          <p:stCondLst>
                                            <p:cond delay="0"/>
                                          </p:stCondLst>
                                        </p:cTn>
                                        <p:tgtEl>
                                          <p:spTgt spid="6158"/>
                                        </p:tgtEl>
                                        <p:attrNameLst>
                                          <p:attrName>style.visibility</p:attrName>
                                        </p:attrNameLst>
                                      </p:cBhvr>
                                      <p:to>
                                        <p:strVal val="visible"/>
                                      </p:to>
                                    </p:set>
                                    <p:anim calcmode="lin" valueType="num">
                                      <p:cBhvr>
                                        <p:cTn id="32" dur="1000" fill="hold"/>
                                        <p:tgtEl>
                                          <p:spTgt spid="6158"/>
                                        </p:tgtEl>
                                        <p:attrNameLst>
                                          <p:attrName>ppt_w</p:attrName>
                                        </p:attrNameLst>
                                      </p:cBhvr>
                                      <p:tavLst>
                                        <p:tav tm="0">
                                          <p:val>
                                            <p:strVal val="#ppt_w*0.70"/>
                                          </p:val>
                                        </p:tav>
                                        <p:tav tm="100000">
                                          <p:val>
                                            <p:strVal val="#ppt_w"/>
                                          </p:val>
                                        </p:tav>
                                      </p:tavLst>
                                    </p:anim>
                                    <p:anim calcmode="lin" valueType="num">
                                      <p:cBhvr>
                                        <p:cTn id="33" dur="1000" fill="hold"/>
                                        <p:tgtEl>
                                          <p:spTgt spid="6158"/>
                                        </p:tgtEl>
                                        <p:attrNameLst>
                                          <p:attrName>ppt_h</p:attrName>
                                        </p:attrNameLst>
                                      </p:cBhvr>
                                      <p:tavLst>
                                        <p:tav tm="0">
                                          <p:val>
                                            <p:strVal val="#ppt_h"/>
                                          </p:val>
                                        </p:tav>
                                        <p:tav tm="100000">
                                          <p:val>
                                            <p:strVal val="#ppt_h"/>
                                          </p:val>
                                        </p:tav>
                                      </p:tavLst>
                                    </p:anim>
                                    <p:animEffect transition="in" filter="fade">
                                      <p:cBhvr>
                                        <p:cTn id="34" dur="1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TotalTime>
  <Words>340</Words>
  <Application>Microsoft Office PowerPoint</Application>
  <PresentationFormat>Презентация на цял екран (4:3)</PresentationFormat>
  <Paragraphs>36</Paragraphs>
  <Slides>15</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15</vt:i4>
      </vt:variant>
    </vt:vector>
  </HeadingPairs>
  <TitlesOfParts>
    <vt:vector size="19" baseType="lpstr">
      <vt:lpstr>Arial</vt:lpstr>
      <vt:lpstr>Calibri</vt:lpstr>
      <vt:lpstr>Cambria Math</vt:lpstr>
      <vt:lpstr>Office тема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VESI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VESI</dc:creator>
  <cp:lastModifiedBy>Admin</cp:lastModifiedBy>
  <cp:revision>231</cp:revision>
  <dcterms:created xsi:type="dcterms:W3CDTF">2013-10-01T13:18:39Z</dcterms:created>
  <dcterms:modified xsi:type="dcterms:W3CDTF">2013-11-03T18:01:56Z</dcterms:modified>
</cp:coreProperties>
</file>